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100D-FB10-4B3C-B607-F5A7EFF6998F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D9E1-EEC3-4BAA-B251-E46759713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28" y="2786058"/>
            <a:ext cx="3457572" cy="9572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Нравственный потенциал уроков литературы на примере изучения рассказов В.М. Шукшина в 5-8 классах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Рисунок 2" descr="Василия Шукш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428604"/>
            <a:ext cx="4143403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Результативность данной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мы </a:t>
            </a:r>
            <a:r>
              <a:rPr lang="ru-RU" dirty="0" smtClean="0">
                <a:solidFill>
                  <a:srgbClr val="002060"/>
                </a:solidFill>
              </a:rPr>
              <a:t>прослеживаем, к примеру, по уровню личностного роста, предоставляемых классными руководителями в начале и в конце учебного года. Таким образом, в 5 «в» на конец учебного года был явный рост в таких критериях как: интересы и увлечения –с 3,9 на 4,7; уровень этической культуры – с 4 на 4,8; в 6 классе по тем же критериям: с 4,7 на 4,9; в 7 «в» интересы и увлечения на начало года:4 на конец года 4,1; уровень этической культуры на начало года:3,7 на конец года 3,9.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1142984"/>
            <a:ext cx="9429816" cy="4983179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Таким образом, путем  систематизации методики изучения жизни и творчества В.М. Шукшина в 5-8 классах, учитывающие возрастные и психологические особенности учащихся; определив активные формы работы, образовательные технологии, деятельностный подход, которые способствуют эффективному восприятию произведений писателя и нравственному воспитанию школьников мы формируем базовые компетентности учащихся.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42939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3200" b="1" dirty="0" smtClean="0">
                <a:solidFill>
                  <a:srgbClr val="FF0066"/>
                </a:solidFill>
              </a:rPr>
              <a:t>пояснительная записка</a:t>
            </a:r>
            <a:r>
              <a:rPr lang="ru-RU" sz="2400" dirty="0" smtClean="0">
                <a:solidFill>
                  <a:srgbClr val="FF0066"/>
                </a:solidFill>
              </a:rPr>
              <a:t/>
            </a:r>
            <a:br>
              <a:rPr lang="ru-RU" sz="2400" dirty="0" smtClean="0">
                <a:solidFill>
                  <a:srgbClr val="FF0066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7030A0"/>
                </a:solidFill>
              </a:rPr>
              <a:t>В </a:t>
            </a:r>
            <a:r>
              <a:rPr lang="ru-RU" sz="2400" dirty="0">
                <a:solidFill>
                  <a:srgbClr val="7030A0"/>
                </a:solidFill>
              </a:rPr>
              <a:t>современных условиях на литературу как учебный предмет возлагается особая миссия – воспитание духовно-нравственной личности, обладающей высокой степенью сознания себя гражданином России. В общественной атмосфере сегодняшнего дня, </a:t>
            </a:r>
            <a:r>
              <a:rPr lang="ru-RU" sz="2400" dirty="0" smtClean="0">
                <a:solidFill>
                  <a:srgbClr val="7030A0"/>
                </a:solidFill>
              </a:rPr>
              <a:t>когда </a:t>
            </a:r>
            <a:r>
              <a:rPr lang="ru-RU" sz="2400" dirty="0">
                <a:solidFill>
                  <a:srgbClr val="7030A0"/>
                </a:solidFill>
              </a:rPr>
              <a:t>бескорыстие, милосердие, доброта, патриотизм стали дефицитом, духовно-нравственное возрождение человека – это проблема, от решения которой зависит </a:t>
            </a:r>
            <a:r>
              <a:rPr lang="ru-RU" sz="2400" dirty="0" smtClean="0">
                <a:solidFill>
                  <a:srgbClr val="7030A0"/>
                </a:solidFill>
              </a:rPr>
              <a:t>будущее страны. 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	Русская </a:t>
            </a:r>
            <a:r>
              <a:rPr lang="ru-RU" sz="2400" dirty="0">
                <a:solidFill>
                  <a:srgbClr val="7030A0"/>
                </a:solidFill>
              </a:rPr>
              <a:t>литература всегда была гордостью, совестью народа, потому что для нашей национальной психологии характерно повышенное внимание к душе, совестливости, к яркому и меткому слову, которым можно убить и воскресить, втоптать в землю и </a:t>
            </a:r>
            <a:r>
              <a:rPr lang="ru-RU" sz="2400" dirty="0" smtClean="0">
                <a:solidFill>
                  <a:srgbClr val="7030A0"/>
                </a:solidFill>
              </a:rPr>
              <a:t>вознести </a:t>
            </a:r>
            <a:r>
              <a:rPr lang="ru-RU" sz="2400" dirty="0">
                <a:solidFill>
                  <a:srgbClr val="7030A0"/>
                </a:solidFill>
              </a:rPr>
              <a:t>до небес.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35798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О творчестве В.М.Шукшина</a:t>
            </a:r>
          </a:p>
          <a:p>
            <a:pPr algn="just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Нравственные идеалы В.М. Шукшина воплощаются в характерах героев, унаследовавших все лучшее, что было свойственно русскому человеку. Все они стремятся обрести свое место в жизни страны, найти приложение своим силам. Творчество писателя, кинорежиссера и актера привлекает внимание остротой постановки извечной проблемы о смысле жизни, о непреходящих духовных ценностях человека — его нравственных идеалах, чести, долге, совести.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35798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Целеполагание</a:t>
            </a:r>
          </a:p>
          <a:p>
            <a:pPr algn="just"/>
            <a:r>
              <a:rPr lang="ru-RU" sz="2800" dirty="0" smtClean="0">
                <a:solidFill>
                  <a:schemeClr val="accent5"/>
                </a:solidFill>
              </a:rPr>
              <a:t>	Обидно </a:t>
            </a:r>
            <a:r>
              <a:rPr lang="ru-RU" sz="2800" dirty="0">
                <a:solidFill>
                  <a:schemeClr val="accent5"/>
                </a:solidFill>
              </a:rPr>
              <a:t>только, педагогически нецелесообразно, что в программе по литературе, даже в разделе, посвящённом внеклассному чтению, мало Шукшина. Используя принцип вариативности, то есть своего права выбора автора, произведения, методики его </a:t>
            </a:r>
            <a:r>
              <a:rPr lang="ru-RU" sz="2800" dirty="0" smtClean="0">
                <a:solidFill>
                  <a:schemeClr val="accent5"/>
                </a:solidFill>
              </a:rPr>
              <a:t>изучения, </a:t>
            </a:r>
            <a:r>
              <a:rPr lang="ru-RU" sz="2800" dirty="0">
                <a:solidFill>
                  <a:schemeClr val="accent5"/>
                </a:solidFill>
              </a:rPr>
              <a:t>я пришла к выводу, что, изучая творчество этого писателя в системе, можно достичь определённых результатов, а именно: научить учащихся понимать Шукшина, его героев, с лёгкой руки самого писателя прозванных “чудиками” или “странными людьми”, а через это повлиять на их (учеников) нравственный мир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провести анализ литературоведческой, методической литературы в аспекте исследования;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выявить особенности поэтики произведений рассказов писателя;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произвести   отбор    произведений   В.М. Шукшина   для изучения, учитывая особенности читательского восприятия, возрастного развития, интересы учащихся и задачи их литературного образования;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систематизировать методику изучения произведений В.М.Шукшина в 5-8 классах.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Методологическую основу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564357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400" dirty="0" smtClean="0">
                <a:solidFill>
                  <a:srgbClr val="002060"/>
                </a:solidFill>
              </a:rPr>
              <a:t>Работы составляют критические и литературоведческие </a:t>
            </a:r>
            <a:r>
              <a:rPr lang="ru-RU" sz="4400" b="1" u="sng" dirty="0" smtClean="0">
                <a:solidFill>
                  <a:srgbClr val="002060"/>
                </a:solidFill>
              </a:rPr>
              <a:t>статьи, посвященные биографии писателя</a:t>
            </a:r>
            <a:r>
              <a:rPr lang="ru-RU" sz="4400" dirty="0" smtClean="0">
                <a:solidFill>
                  <a:srgbClr val="002060"/>
                </a:solidFill>
              </a:rPr>
              <a:t>: Василия Никитича Гришаева, Нины Леонидовны Ермолаевой, Людмилы Ивановны Коноваловой,  Галины Васильевны </a:t>
            </a:r>
            <a:r>
              <a:rPr lang="ru-RU" sz="4400" dirty="0" err="1" smtClean="0">
                <a:solidFill>
                  <a:srgbClr val="002060"/>
                </a:solidFill>
              </a:rPr>
              <a:t>Кукуевой</a:t>
            </a:r>
            <a:r>
              <a:rPr lang="ru-RU" sz="4400" dirty="0" smtClean="0">
                <a:solidFill>
                  <a:srgbClr val="002060"/>
                </a:solidFill>
              </a:rPr>
              <a:t>, Юрия Лебедева, и др.;  </a:t>
            </a:r>
            <a:r>
              <a:rPr lang="ru-RU" sz="4400" b="1" u="sng" dirty="0" smtClean="0">
                <a:solidFill>
                  <a:srgbClr val="002060"/>
                </a:solidFill>
              </a:rPr>
              <a:t>монографические труды,</a:t>
            </a:r>
            <a:r>
              <a:rPr lang="ru-RU" sz="4400" u="sng" dirty="0" smtClean="0">
                <a:solidFill>
                  <a:srgbClr val="002060"/>
                </a:solidFill>
              </a:rPr>
              <a:t> раскрывающие поэтику произведений</a:t>
            </a:r>
            <a:r>
              <a:rPr lang="ru-RU" sz="4400" dirty="0" smtClean="0">
                <a:solidFill>
                  <a:srgbClr val="002060"/>
                </a:solidFill>
              </a:rPr>
              <a:t> автора: Льва Аннинского, Веры Александровны  </a:t>
            </a:r>
            <a:r>
              <a:rPr lang="ru-RU" sz="4400" dirty="0" err="1" smtClean="0">
                <a:solidFill>
                  <a:srgbClr val="002060"/>
                </a:solidFill>
              </a:rPr>
              <a:t>Апухтиной</a:t>
            </a:r>
            <a:r>
              <a:rPr lang="ru-RU" sz="4400" dirty="0" smtClean="0">
                <a:solidFill>
                  <a:srgbClr val="002060"/>
                </a:solidFill>
              </a:rPr>
              <a:t>,  Василия Ивановича Белова, Виктора Федоровича </a:t>
            </a:r>
            <a:r>
              <a:rPr lang="ru-RU" sz="4400" i="1" dirty="0" smtClean="0">
                <a:solidFill>
                  <a:srgbClr val="002060"/>
                </a:solidFill>
              </a:rPr>
              <a:t>Горна</a:t>
            </a:r>
            <a:r>
              <a:rPr lang="ru-RU" sz="4400" dirty="0" smtClean="0">
                <a:solidFill>
                  <a:srgbClr val="002060"/>
                </a:solidFill>
              </a:rPr>
              <a:t>, Владимира Станиславовича Елистратова, Владимира Ивановича  Коробова,  Валентины Михайловны Карповой, Нины Павловны Толченовой, Юрия Петровича Тюрина,  и др.; а также </a:t>
            </a:r>
            <a:r>
              <a:rPr lang="ru-RU" sz="4400" b="1" u="sng" dirty="0" smtClean="0">
                <a:solidFill>
                  <a:srgbClr val="002060"/>
                </a:solidFill>
              </a:rPr>
              <a:t>работы по методике преподавания рассказов и повестей В.М. Шукшина</a:t>
            </a:r>
            <a:r>
              <a:rPr lang="ru-RU" sz="4400" dirty="0" smtClean="0">
                <a:solidFill>
                  <a:srgbClr val="002060"/>
                </a:solidFill>
              </a:rPr>
              <a:t>: Тамара Аркадьевна  Весниной, Нины Леонидовны Ермолаевой,  Людмилы Ивановны Коноваловой, Татьяны </a:t>
            </a:r>
            <a:r>
              <a:rPr lang="ru-RU" sz="4400" dirty="0" err="1" smtClean="0">
                <a:solidFill>
                  <a:srgbClr val="002060"/>
                </a:solidFill>
              </a:rPr>
              <a:t>Тофиковны</a:t>
            </a:r>
            <a:r>
              <a:rPr lang="ru-RU" sz="4400" dirty="0" smtClean="0">
                <a:solidFill>
                  <a:srgbClr val="002060"/>
                </a:solidFill>
              </a:rPr>
              <a:t> Левашовой, Игоря Петровича </a:t>
            </a:r>
            <a:r>
              <a:rPr lang="ru-RU" sz="4400" dirty="0" err="1" smtClean="0">
                <a:solidFill>
                  <a:srgbClr val="002060"/>
                </a:solidFill>
              </a:rPr>
              <a:t>Золотусского</a:t>
            </a:r>
            <a:r>
              <a:rPr lang="ru-RU" sz="4400" dirty="0" smtClean="0">
                <a:solidFill>
                  <a:srgbClr val="002060"/>
                </a:solidFill>
              </a:rPr>
              <a:t>,   Галины Васильевны </a:t>
            </a:r>
            <a:r>
              <a:rPr lang="ru-RU" sz="4400" dirty="0" err="1" smtClean="0">
                <a:solidFill>
                  <a:srgbClr val="002060"/>
                </a:solidFill>
              </a:rPr>
              <a:t>Пранцовой</a:t>
            </a:r>
            <a:r>
              <a:rPr lang="ru-RU" sz="4400" dirty="0" smtClean="0">
                <a:solidFill>
                  <a:srgbClr val="002060"/>
                </a:solidFill>
              </a:rPr>
              <a:t>,  Натальи Борисовны Степановой,  Инны </a:t>
            </a:r>
            <a:r>
              <a:rPr lang="ru-RU" sz="4400" dirty="0" err="1" smtClean="0">
                <a:solidFill>
                  <a:srgbClr val="002060"/>
                </a:solidFill>
              </a:rPr>
              <a:t>Лолиевны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</a:rPr>
              <a:t>Шолпо</a:t>
            </a:r>
            <a:r>
              <a:rPr lang="ru-RU" sz="4400" dirty="0" smtClean="0">
                <a:solidFill>
                  <a:srgbClr val="002060"/>
                </a:solidFill>
              </a:rPr>
              <a:t>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572560" cy="657227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Деятельность учащихся, направленная на изучение творчества В.Шукшина начиная с 5-го класса, путём постоянного усложнения литературных и литературоведческих знаний, формирование умений и навыков, сначала простейших, потом более сложных, использование разнообразных методических приёмов, выявление главного в изучаемом — такова основа развивающего обучения при изучении творчества данного писателя. Например, работая над произведениями Шукшина, мы можем использовать различные виды анализов художественного произведения в зависимости от возраста учащихся.</a:t>
            </a:r>
          </a:p>
          <a:p>
            <a:pPr algn="l"/>
            <a:r>
              <a:rPr lang="ru-RU" sz="2400" dirty="0"/>
              <a:t>1.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 Формальный: композиция </a:t>
            </a:r>
            <a:r>
              <a:rPr lang="ru-RU" sz="2400" dirty="0"/>
              <a:t>(сюжетная, образная, мозаичная — художественные детали).</a:t>
            </a:r>
          </a:p>
          <a:p>
            <a:pPr algn="l"/>
            <a:r>
              <a:rPr lang="ru-RU" sz="2400" dirty="0"/>
              <a:t>2.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 Проблемный: стиль </a:t>
            </a:r>
            <a:r>
              <a:rPr lang="ru-RU" sz="2400" dirty="0"/>
              <a:t>(принадлежность к эпохе), тема проблемы, идея (в основе анализ событийного ряда).</a:t>
            </a:r>
          </a:p>
          <a:p>
            <a:pPr algn="l"/>
            <a:r>
              <a:rPr lang="ru-RU" sz="2400" dirty="0"/>
              <a:t>3. 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Концептуальный: “оправдание” финала или его отсутствия, стиля, жанра </a:t>
            </a:r>
            <a:r>
              <a:rPr lang="ru-RU" sz="2400" dirty="0"/>
              <a:t>(авторская концепция мира и человека).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572560" cy="657227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214290"/>
          <a:ext cx="8429688" cy="60493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30"/>
                <a:gridCol w="2071702"/>
                <a:gridCol w="1285884"/>
                <a:gridCol w="1833576"/>
                <a:gridCol w="1666886"/>
                <a:gridCol w="114301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Используемые</a:t>
                      </a:r>
                      <a:r>
                        <a:rPr lang="ru-RU" baseline="0" dirty="0" smtClean="0"/>
                        <a:t> 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компетенции</a:t>
                      </a:r>
                      <a:endParaRPr lang="ru-RU" dirty="0"/>
                    </a:p>
                  </a:txBody>
                  <a:tcPr/>
                </a:tc>
              </a:tr>
              <a:tr h="19040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Совесть и правда в рассказе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«Дядя </a:t>
                      </a:r>
                      <a:r>
                        <a:rPr lang="ru-RU" dirty="0" err="1" smtClean="0"/>
                        <a:t>Ермолай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Лекция, беседа,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мини-сочинение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ИКТ,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Чтение по ролям, рефлексивная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«Светлые души» чудиков  (по рассказам «Волки», «Чудик»)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Дискуссия, исследование,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</a:t>
                      </a:r>
                      <a:r>
                        <a:rPr lang="ru-RU" dirty="0" smtClean="0"/>
                        <a:t>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личностно-ориентированного,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в сотрудничестве, поисковые и исследовательские методы, ИКТ</a:t>
                      </a:r>
                      <a:endParaRPr lang="ru-RU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вслух, инсценировка, проблемный анализ текста, сбор материалов, составление схемы,</a:t>
                      </a:r>
                      <a:r>
                        <a:rPr lang="ru-RU" baseline="0" dirty="0" smtClean="0"/>
                        <a:t> исследовательская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Информационной, Коммуникативной , Самообразование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659" y="-116890"/>
            <a:ext cx="9118479" cy="3617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431860"/>
            <a:ext cx="10057217" cy="38700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	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179" y="66338"/>
          <a:ext cx="8833538" cy="630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165"/>
                <a:gridCol w="2021232"/>
                <a:gridCol w="1347488"/>
                <a:gridCol w="2071139"/>
                <a:gridCol w="1597023"/>
                <a:gridCol w="1347491"/>
              </a:tblGrid>
              <a:tr h="11339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Используемые</a:t>
                      </a:r>
                      <a:r>
                        <a:rPr lang="ru-RU" baseline="0" dirty="0" smtClean="0"/>
                        <a:t> 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компетенции</a:t>
                      </a:r>
                      <a:endParaRPr lang="ru-RU" dirty="0"/>
                    </a:p>
                  </a:txBody>
                  <a:tcPr/>
                </a:tc>
              </a:tr>
              <a:tr h="2180628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Особенное в людях ( по рассказу «Мастер»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Путешествие, экскурсия,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просмотр слайдов презентации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поисковые и исследовательские методы, ИКТ</a:t>
                      </a:r>
                      <a:endParaRPr lang="ru-RU" b="0" u="none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Исследовательская, проектная, творческая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Информационной, Коммуникативной , Самоорганизация, Самообразование </a:t>
                      </a:r>
                      <a:endParaRPr lang="ru-RU" dirty="0"/>
                    </a:p>
                  </a:txBody>
                  <a:tcPr/>
                </a:tc>
              </a:tr>
              <a:tr h="2703978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Драматизация в системе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киноинтерпретации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произведения малой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эпической формы ("Охота жить").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Ролевая игра,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прослушивание музыкального произведения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коллективное </a:t>
                      </a:r>
                      <a:r>
                        <a:rPr lang="ru-RU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взаимообучения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игровая</a:t>
                      </a:r>
                      <a:r>
                        <a:rPr lang="ru-RU" sz="18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технологии, поисковые и исследовательские методы, ИКТ</a:t>
                      </a:r>
                      <a:endParaRPr lang="ru-RU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кадропланов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диафильма, киносценария, стилистический анализ текста, творческая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Информационной, Коммуникативной Самоорганизация, Самообразование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488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Нравственный потенциал уроков литературы на примере изучения рассказов В.М. Шукшина в 5-8 классах</vt:lpstr>
      <vt:lpstr> пояснительная записка   В современных условиях на литературу как учебный предмет возлагается особая миссия – воспитание духовно-нравственной личности, обладающей высокой степенью сознания себя гражданином России. В общественной атмосфере сегодняшнего дня, когда бескорыстие, милосердие, доброта, патриотизм стали дефицитом, духовно-нравственное возрождение человека – это проблема, от решения которой зависит будущее страны.   Русская литература всегда была гордостью, совестью народа, потому что для нашей национальной психологии характерно повышенное внимание к душе, совестливости, к яркому и меткому слову, которым можно убить и воскресить, втоптать в землю и вознести до небес. </vt:lpstr>
      <vt:lpstr> </vt:lpstr>
      <vt:lpstr> </vt:lpstr>
      <vt:lpstr>задачи:</vt:lpstr>
      <vt:lpstr>Методологическую основу</vt:lpstr>
      <vt:lpstr> </vt:lpstr>
      <vt:lpstr> </vt:lpstr>
      <vt:lpstr> </vt:lpstr>
      <vt:lpstr>Результативность данной работы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Нравственный потенциал уроков литературы на примере изучения рассказов В.М. Шукшина в 5-8 классах</dc:title>
  <dc:creator>Admin</dc:creator>
  <cp:lastModifiedBy>Admin</cp:lastModifiedBy>
  <cp:revision>44</cp:revision>
  <dcterms:created xsi:type="dcterms:W3CDTF">2011-03-03T12:11:57Z</dcterms:created>
  <dcterms:modified xsi:type="dcterms:W3CDTF">2011-03-30T11:29:16Z</dcterms:modified>
</cp:coreProperties>
</file>