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94-F106-4330-A2CE-1B9E4FE94CD3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CF0A-642B-4E3F-8F95-1759216EA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94-F106-4330-A2CE-1B9E4FE94CD3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CF0A-642B-4E3F-8F95-1759216EA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94-F106-4330-A2CE-1B9E4FE94CD3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CF0A-642B-4E3F-8F95-1759216EA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94-F106-4330-A2CE-1B9E4FE94CD3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CF0A-642B-4E3F-8F95-1759216EA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94-F106-4330-A2CE-1B9E4FE94CD3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CF0A-642B-4E3F-8F95-1759216EA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94-F106-4330-A2CE-1B9E4FE94CD3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CF0A-642B-4E3F-8F95-1759216EA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94-F106-4330-A2CE-1B9E4FE94CD3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CF0A-642B-4E3F-8F95-1759216EA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94-F106-4330-A2CE-1B9E4FE94CD3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CF0A-642B-4E3F-8F95-1759216EA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94-F106-4330-A2CE-1B9E4FE94CD3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CF0A-642B-4E3F-8F95-1759216EA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94-F106-4330-A2CE-1B9E4FE94CD3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CF0A-642B-4E3F-8F95-1759216EA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94-F106-4330-A2CE-1B9E4FE94CD3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CF0A-642B-4E3F-8F95-1759216EA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6C94-F106-4330-A2CE-1B9E4FE94CD3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CCF0A-642B-4E3F-8F95-1759216EAD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>
                <a:solidFill>
                  <a:srgbClr val="C00000"/>
                </a:solidFill>
              </a:rPr>
              <a:t>Программа проекта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cap="all" dirty="0">
                <a:solidFill>
                  <a:srgbClr val="C00000"/>
                </a:solidFill>
              </a:rPr>
              <a:t>«</a:t>
            </a:r>
            <a:r>
              <a:rPr lang="ru-RU" b="1" cap="all" dirty="0" err="1">
                <a:solidFill>
                  <a:srgbClr val="C00000"/>
                </a:solidFill>
              </a:rPr>
              <a:t>креативная</a:t>
            </a:r>
            <a:r>
              <a:rPr lang="ru-RU" b="1" cap="all" dirty="0">
                <a:solidFill>
                  <a:srgbClr val="C00000"/>
                </a:solidFill>
              </a:rPr>
              <a:t> студия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cap="all" dirty="0">
                <a:solidFill>
                  <a:srgbClr val="C00000"/>
                </a:solidFill>
              </a:rPr>
              <a:t>«умные котята»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572008"/>
            <a:ext cx="2128830" cy="106679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Классы: 5-7</a:t>
            </a:r>
          </a:p>
          <a:p>
            <a:r>
              <a:rPr lang="ru-RU" dirty="0" smtClean="0"/>
              <a:t>Руководитель</a:t>
            </a:r>
            <a:r>
              <a:rPr lang="ru-RU" dirty="0"/>
              <a:t>: </a:t>
            </a:r>
            <a:r>
              <a:rPr lang="ru-RU" dirty="0" err="1"/>
              <a:t>Чахова</a:t>
            </a:r>
            <a:r>
              <a:rPr lang="ru-RU" dirty="0"/>
              <a:t> В.С.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Тематика занятий</a:t>
            </a:r>
            <a:endParaRPr lang="ru-RU" sz="36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Шаг 1</a:t>
            </a:r>
          </a:p>
          <a:p>
            <a:r>
              <a:rPr lang="ru-RU" dirty="0">
                <a:solidFill>
                  <a:srgbClr val="C00000"/>
                </a:solidFill>
              </a:rPr>
              <a:t>Вводное </a:t>
            </a:r>
            <a:r>
              <a:rPr lang="ru-RU" dirty="0" smtClean="0">
                <a:solidFill>
                  <a:srgbClr val="C00000"/>
                </a:solidFill>
              </a:rPr>
              <a:t>занятие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(знакомство с проектом, обсуждение);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Примерный ряд вопросов: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Что </a:t>
            </a:r>
            <a:r>
              <a:rPr lang="ru-RU" dirty="0">
                <a:solidFill>
                  <a:srgbClr val="C00000"/>
                </a:solidFill>
              </a:rPr>
              <a:t>такое мультипликация? Что такое анимация?</a:t>
            </a:r>
          </a:p>
          <a:p>
            <a:r>
              <a:rPr lang="ru-RU" dirty="0">
                <a:solidFill>
                  <a:srgbClr val="C00000"/>
                </a:solidFill>
              </a:rPr>
              <a:t>Этапы создания мультфильма.</a:t>
            </a:r>
          </a:p>
          <a:p>
            <a:r>
              <a:rPr lang="ru-RU" dirty="0">
                <a:solidFill>
                  <a:srgbClr val="C00000"/>
                </a:solidFill>
              </a:rPr>
              <a:t>Немного об истории анимации.</a:t>
            </a:r>
          </a:p>
          <a:p>
            <a:r>
              <a:rPr lang="ru-RU" dirty="0">
                <a:solidFill>
                  <a:srgbClr val="C00000"/>
                </a:solidFill>
              </a:rPr>
              <a:t>Виды анимации.</a:t>
            </a:r>
          </a:p>
          <a:p>
            <a:r>
              <a:rPr lang="ru-RU" dirty="0">
                <a:solidFill>
                  <a:srgbClr val="C00000"/>
                </a:solidFill>
              </a:rPr>
              <a:t>Как можно самому снять мультфильм.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Шаг 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Разработка сценария. Определение темы мультика;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Поиск информации к анимации;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Покадровая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рисованная анимация, конструирование анимации, программирование </a:t>
            </a:r>
            <a:r>
              <a:rPr lang="ru-RU" dirty="0" smtClean="0">
                <a:solidFill>
                  <a:srgbClr val="C00000"/>
                </a:solidFill>
              </a:rPr>
              <a:t>анимации;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Проработка образов и изготовление персонажей.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F30012017_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3981052" cy="5665700"/>
          </a:xfrm>
          <a:prstGeom prst="rect">
            <a:avLst/>
          </a:prstGeom>
        </p:spPr>
      </p:pic>
      <p:pic>
        <p:nvPicPr>
          <p:cNvPr id="9" name="Содержимое 8" descr="CCF30012017_0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00562" y="571480"/>
            <a:ext cx="4000528" cy="56934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CF30012017_0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43050"/>
            <a:ext cx="3319018" cy="4723516"/>
          </a:xfrm>
        </p:spPr>
      </p:pic>
      <p:pic>
        <p:nvPicPr>
          <p:cNvPr id="6" name="Рисунок 5" descr="челове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571612"/>
            <a:ext cx="1683895" cy="2500330"/>
          </a:xfrm>
          <a:prstGeom prst="rect">
            <a:avLst/>
          </a:prstGeom>
        </p:spPr>
      </p:pic>
      <p:pic>
        <p:nvPicPr>
          <p:cNvPr id="8" name="Рисунок 7" descr="корабл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9875" y="3571876"/>
            <a:ext cx="3214555" cy="2582041"/>
          </a:xfrm>
          <a:prstGeom prst="rect">
            <a:avLst/>
          </a:prstGeom>
        </p:spPr>
      </p:pic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1000100" y="214290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Шаг 3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Отделение персонажей и предметов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в программе ФОТОШОП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3000396" cy="939784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Анимация персонажей и предметов осуществляется в программе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Anime Studio Pro 11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рука с молотом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1614499" cy="1357322"/>
          </a:xfrm>
        </p:spPr>
      </p:pic>
      <p:pic>
        <p:nvPicPr>
          <p:cNvPr id="5" name="Рисунок 4" descr="Лод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3429024" cy="1714512"/>
          </a:xfrm>
          <a:prstGeom prst="rect">
            <a:avLst/>
          </a:prstGeom>
        </p:spPr>
      </p:pic>
      <p:pic>
        <p:nvPicPr>
          <p:cNvPr id="6" name="Рисунок 5" descr="человек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500042"/>
            <a:ext cx="1408058" cy="3143272"/>
          </a:xfrm>
          <a:prstGeom prst="rect">
            <a:avLst/>
          </a:prstGeom>
        </p:spPr>
      </p:pic>
      <p:pic>
        <p:nvPicPr>
          <p:cNvPr id="12" name="Рисунок 11" descr="чел с ящиком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1142984"/>
            <a:ext cx="1876695" cy="1928826"/>
          </a:xfrm>
          <a:prstGeom prst="rect">
            <a:avLst/>
          </a:prstGeom>
        </p:spPr>
      </p:pic>
      <p:pic>
        <p:nvPicPr>
          <p:cNvPr id="13" name="Рисунок 12" descr="деревь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3571876"/>
            <a:ext cx="3831344" cy="2510033"/>
          </a:xfrm>
          <a:prstGeom prst="rect">
            <a:avLst/>
          </a:prstGeom>
        </p:spPr>
      </p:pic>
      <p:pic>
        <p:nvPicPr>
          <p:cNvPr id="14" name="Рисунок 13" descr="трав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4714884"/>
            <a:ext cx="4312929" cy="1481331"/>
          </a:xfrm>
          <a:prstGeom prst="rect">
            <a:avLst/>
          </a:prstGeom>
        </p:spPr>
      </p:pic>
      <p:pic>
        <p:nvPicPr>
          <p:cNvPr id="15" name="Рисунок 14" descr="костер.png"/>
          <p:cNvPicPr>
            <a:picLocks noChangeAspect="1"/>
          </p:cNvPicPr>
          <p:nvPr/>
        </p:nvPicPr>
        <p:blipFill>
          <a:blip r:embed="rId8" cstate="print"/>
          <a:srcRect l="21101" t="41254" r="65137" b="28743"/>
          <a:stretch>
            <a:fillRect/>
          </a:stretch>
        </p:blipFill>
        <p:spPr>
          <a:xfrm>
            <a:off x="6500826" y="3357562"/>
            <a:ext cx="107157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арь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500042"/>
            <a:ext cx="2133604" cy="2407925"/>
          </a:xfrm>
          <a:prstGeom prst="rect">
            <a:avLst/>
          </a:prstGeom>
        </p:spPr>
      </p:pic>
      <p:pic>
        <p:nvPicPr>
          <p:cNvPr id="5" name="Рисунок 4" descr="глашата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428603"/>
            <a:ext cx="1214446" cy="2848699"/>
          </a:xfrm>
          <a:prstGeom prst="rect">
            <a:avLst/>
          </a:prstGeom>
        </p:spPr>
      </p:pic>
      <p:pic>
        <p:nvPicPr>
          <p:cNvPr id="6" name="Рисунок 5" descr="глашатай с указом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642918"/>
            <a:ext cx="1266447" cy="2304293"/>
          </a:xfrm>
          <a:prstGeom prst="rect">
            <a:avLst/>
          </a:prstGeom>
        </p:spPr>
      </p:pic>
      <p:pic>
        <p:nvPicPr>
          <p:cNvPr id="7" name="Рисунок 6" descr="толп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2928934"/>
            <a:ext cx="6626365" cy="1664211"/>
          </a:xfrm>
          <a:prstGeom prst="rect">
            <a:avLst/>
          </a:prstGeom>
        </p:spPr>
      </p:pic>
      <p:pic>
        <p:nvPicPr>
          <p:cNvPr id="8" name="Рисунок 7" descr="корабль причал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4857760"/>
            <a:ext cx="2697486" cy="1773940"/>
          </a:xfrm>
          <a:prstGeom prst="rect">
            <a:avLst/>
          </a:prstGeom>
        </p:spPr>
      </p:pic>
      <p:pic>
        <p:nvPicPr>
          <p:cNvPr id="9" name="Рисунок 8" descr="руки с указом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4775308"/>
            <a:ext cx="2571768" cy="1919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Шаг 4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Звук </a:t>
            </a:r>
            <a:r>
              <a:rPr lang="ru-RU" dirty="0">
                <a:solidFill>
                  <a:srgbClr val="C00000"/>
                </a:solidFill>
              </a:rPr>
              <a:t>и </a:t>
            </a:r>
            <a:r>
              <a:rPr lang="ru-RU" dirty="0" smtClean="0">
                <a:solidFill>
                  <a:srgbClr val="C00000"/>
                </a:solidFill>
              </a:rPr>
              <a:t>музыкальное сопровождение: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Составление закадрового текста;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Выбор голоса;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Озвучка</a:t>
            </a:r>
            <a:r>
              <a:rPr lang="ru-RU" dirty="0" smtClean="0">
                <a:solidFill>
                  <a:srgbClr val="C00000"/>
                </a:solidFill>
              </a:rPr>
              <a:t>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Выбор музыкального сопровождения, звуков реки, ливня, криков чаек, толпы и т.д.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Шаг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Работа над титрами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ПОЯСНИТЕЛЬНАЯ </a:t>
            </a:r>
            <a:r>
              <a:rPr lang="ru-RU" dirty="0" smtClean="0">
                <a:solidFill>
                  <a:srgbClr val="C00000"/>
                </a:solidFill>
              </a:rPr>
              <a:t>ЗАПИСКА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</a:rPr>
              <a:t>Настоящая образовательная программа направлена на создание организационных условий формирования информационной культу­ры учащихся 5-7 классов. Программа носит инновационный характер в рамках школы, синтезируя как подходы, ориентированные на развитие интеллекту­альной сферы школьника, его познавательной деятельности, так и информационную подготовку, направленную на органичное вклю­чение информационных технологий в образовательную деятельность ребен­ка. Она основывается на оптимистичных взглядах на возрастные возможности и образовательные потребности школьника, изуче­нии специфики развития их мышления и других психических про­цессов и функций в условиях компьютеризированной игровой и учеб­ной деятельности.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Данная программа предназначена для вовлечения учащихся 5-7 классов в творческую работу с применение одного из направлений компьютерных технологий, а именно </a:t>
            </a:r>
            <a:r>
              <a:rPr lang="ru-RU" dirty="0" err="1">
                <a:solidFill>
                  <a:srgbClr val="C00000"/>
                </a:solidFill>
              </a:rPr>
              <a:t>мультимедийных</a:t>
            </a:r>
            <a:r>
              <a:rPr lang="ru-RU" dirty="0">
                <a:solidFill>
                  <a:srgbClr val="C00000"/>
                </a:solidFill>
              </a:rPr>
              <a:t> технологий и графики. Так как такой вид деятельности наиболее понятен и интересен для учащихся любого возраста.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</a:rPr>
              <a:t>Предпрофильное</a:t>
            </a:r>
            <a:r>
              <a:rPr lang="ru-RU" dirty="0" smtClean="0">
                <a:solidFill>
                  <a:srgbClr val="FFC000"/>
                </a:solidFill>
              </a:rPr>
              <a:t> направление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Люди самых разных профессий применяют компьютерную графику в своей работе: художники конструкторы, дизайнеры, медики, разработчики рекламной продукции, фотографы, модельеры и др. Данная программа позволит подготовить учащихся к сознательному выбору профиля.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</a:rPr>
              <a:t>Целеполагание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развитию интеллектуальных способностей и познавательных интересов;</a:t>
            </a: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формированию интереса к творческому применению информационных технологий, к профессиям связанным с мультипликацией, дизайном; </a:t>
            </a: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ознакомлению учащихся с прикладным программным обеспечением; </a:t>
            </a: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повышению компетентности учащихся в вопросе создания анимации.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Задачи курса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Создание условий для развития познавательной активности в области информационных компьютерных технологий; </a:t>
            </a: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Содействие ознакомлению с новыми информационными технологиями; </a:t>
            </a: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Создание условий для формирования у учащихся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общеучебных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умений и навыков, универсальных способов деятельности и ключевых компетенции; </a:t>
            </a: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Уточнение готовности и способности учащихся осваивать выбранное направление на повышенном уровне; </a:t>
            </a: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Подготовка к осознанному выбору данного профиля.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Формы проведения </a:t>
            </a:r>
            <a:r>
              <a:rPr lang="ru-RU" sz="3200" b="1" dirty="0" smtClean="0">
                <a:solidFill>
                  <a:srgbClr val="FFC000"/>
                </a:solidFill>
              </a:rPr>
              <a:t>занятий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lvl="1"/>
            <a:r>
              <a:rPr lang="ru-RU" sz="3200" dirty="0">
                <a:solidFill>
                  <a:srgbClr val="7030A0"/>
                </a:solidFill>
              </a:rPr>
              <a:t>Мини-лекции и семинары с элементами </a:t>
            </a:r>
            <a:r>
              <a:rPr lang="ru-RU" sz="3200" dirty="0" smtClean="0">
                <a:solidFill>
                  <a:srgbClr val="7030A0"/>
                </a:solidFill>
              </a:rPr>
              <a:t>дискуссии;</a:t>
            </a:r>
            <a:endParaRPr lang="ru-RU" sz="3200" dirty="0">
              <a:solidFill>
                <a:srgbClr val="7030A0"/>
              </a:solidFill>
            </a:endParaRPr>
          </a:p>
          <a:p>
            <a:pPr lvl="1"/>
            <a:r>
              <a:rPr lang="ru-RU" sz="3200" dirty="0">
                <a:solidFill>
                  <a:srgbClr val="7030A0"/>
                </a:solidFill>
              </a:rPr>
              <a:t>Создание эвристических </a:t>
            </a:r>
            <a:r>
              <a:rPr lang="ru-RU" sz="3200" dirty="0" smtClean="0">
                <a:solidFill>
                  <a:srgbClr val="7030A0"/>
                </a:solidFill>
              </a:rPr>
              <a:t>ситуаций</a:t>
            </a:r>
            <a:r>
              <a:rPr lang="ru-RU" sz="3200" dirty="0">
                <a:solidFill>
                  <a:srgbClr val="7030A0"/>
                </a:solidFill>
              </a:rPr>
              <a:t>;</a:t>
            </a:r>
          </a:p>
          <a:p>
            <a:pPr lvl="1"/>
            <a:r>
              <a:rPr lang="ru-RU" sz="3200" dirty="0">
                <a:solidFill>
                  <a:srgbClr val="7030A0"/>
                </a:solidFill>
              </a:rPr>
              <a:t>Практическая </a:t>
            </a:r>
            <a:r>
              <a:rPr lang="ru-RU" sz="3200" dirty="0" smtClean="0">
                <a:solidFill>
                  <a:srgbClr val="7030A0"/>
                </a:solidFill>
              </a:rPr>
              <a:t>работа(рисование, создание анимации </a:t>
            </a:r>
            <a:r>
              <a:rPr lang="ru-RU" sz="3200" dirty="0" err="1" smtClean="0">
                <a:solidFill>
                  <a:srgbClr val="7030A0"/>
                </a:solidFill>
              </a:rPr>
              <a:t>итд</a:t>
            </a:r>
            <a:r>
              <a:rPr lang="ru-RU" sz="3200" dirty="0" smtClean="0">
                <a:solidFill>
                  <a:srgbClr val="7030A0"/>
                </a:solidFill>
              </a:rPr>
              <a:t>.)</a:t>
            </a:r>
          </a:p>
          <a:p>
            <a:pPr lvl="1"/>
            <a:r>
              <a:rPr lang="ru-RU" sz="3200" dirty="0" smtClean="0">
                <a:solidFill>
                  <a:srgbClr val="7030A0"/>
                </a:solidFill>
              </a:rPr>
              <a:t>Исследование;</a:t>
            </a:r>
          </a:p>
          <a:p>
            <a:pPr lvl="1"/>
            <a:r>
              <a:rPr lang="ru-RU" sz="3200" dirty="0" smtClean="0">
                <a:solidFill>
                  <a:srgbClr val="7030A0"/>
                </a:solidFill>
              </a:rPr>
              <a:t>Экскурсии в музей, библиотеку;</a:t>
            </a:r>
          </a:p>
          <a:p>
            <a:pPr lvl="1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Планируемый (ожидаемый)  результат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00B050"/>
                </a:solidFill>
              </a:rPr>
              <a:t>Большое </a:t>
            </a:r>
            <a:r>
              <a:rPr lang="ru-RU" dirty="0">
                <a:solidFill>
                  <a:srgbClr val="00B050"/>
                </a:solidFill>
              </a:rPr>
              <a:t>внимание уделяется развитию познавательного интереса, формированию творческого подхода к процессу обучения. Самоопределению и выбору профиля для дальнейшего обучения.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Участники анимационной группы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Бродникова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Дарина</a:t>
            </a:r>
            <a:r>
              <a:rPr lang="ru-RU" dirty="0" smtClean="0">
                <a:solidFill>
                  <a:srgbClr val="FF0000"/>
                </a:solidFill>
              </a:rPr>
              <a:t> 5б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Анастахова</a:t>
            </a:r>
            <a:r>
              <a:rPr lang="ru-RU" dirty="0" smtClean="0">
                <a:solidFill>
                  <a:srgbClr val="FF0000"/>
                </a:solidFill>
              </a:rPr>
              <a:t> Мира 5б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Андреева Кристина 5в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Христофоров Алексей 5в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Павлова Жанна 5б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Чупрова Динара 5б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Иванова Валерия 5б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Чахова</a:t>
            </a:r>
            <a:r>
              <a:rPr lang="ru-RU" dirty="0" smtClean="0">
                <a:solidFill>
                  <a:srgbClr val="FF0000"/>
                </a:solidFill>
              </a:rPr>
              <a:t> Елена 2б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Чахов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Софрон</a:t>
            </a:r>
            <a:r>
              <a:rPr lang="ru-RU" dirty="0" smtClean="0">
                <a:solidFill>
                  <a:srgbClr val="FF0000"/>
                </a:solidFill>
              </a:rPr>
              <a:t> 7б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20C8F7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444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Программа проекта «креативная студия «умные котята» </vt:lpstr>
      <vt:lpstr>ПОЯСНИТЕЛЬНАЯ ЗАПИСКА</vt:lpstr>
      <vt:lpstr>Слайд 3</vt:lpstr>
      <vt:lpstr>Предпрофильное направление</vt:lpstr>
      <vt:lpstr>Целеполагание </vt:lpstr>
      <vt:lpstr>Задачи курса</vt:lpstr>
      <vt:lpstr>Формы проведения занятий</vt:lpstr>
      <vt:lpstr>Планируемый (ожидаемый)  результат</vt:lpstr>
      <vt:lpstr>Участники анимационной группы</vt:lpstr>
      <vt:lpstr>Тематика занятий</vt:lpstr>
      <vt:lpstr>Шаг 2</vt:lpstr>
      <vt:lpstr>Слайд 12</vt:lpstr>
      <vt:lpstr>Шаг 3 Отделение персонажей и предметов  в программе ФОТОШОП</vt:lpstr>
      <vt:lpstr>Анимация персонажей и предметов осуществляется в программе  Anime Studio Pro 11</vt:lpstr>
      <vt:lpstr>Слайд 15</vt:lpstr>
      <vt:lpstr>Шаг 4</vt:lpstr>
      <vt:lpstr>Шаг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проекта «креативная студия «умные котята»</dc:title>
  <dc:creator>Sofron</dc:creator>
  <cp:lastModifiedBy>Sofron</cp:lastModifiedBy>
  <cp:revision>10</cp:revision>
  <dcterms:created xsi:type="dcterms:W3CDTF">2017-02-17T12:13:28Z</dcterms:created>
  <dcterms:modified xsi:type="dcterms:W3CDTF">2017-02-17T13:43:07Z</dcterms:modified>
</cp:coreProperties>
</file>