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8" r:id="rId7"/>
    <p:sldId id="262" r:id="rId8"/>
    <p:sldId id="263" r:id="rId9"/>
    <p:sldId id="260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2F075-D4AB-40C5-AB2E-FFE7F1D60F2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AE1B4-DF25-4509-B430-0707FDF7E2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71437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МОУ «</a:t>
            </a:r>
            <a:r>
              <a:rPr lang="ru-RU" sz="2400" dirty="0" err="1" smtClean="0">
                <a:solidFill>
                  <a:srgbClr val="002060"/>
                </a:solidFill>
              </a:rPr>
              <a:t>Жиганская</a:t>
            </a:r>
            <a:r>
              <a:rPr lang="ru-RU" sz="2400" dirty="0" smtClean="0">
                <a:solidFill>
                  <a:srgbClr val="002060"/>
                </a:solidFill>
              </a:rPr>
              <a:t> средняя общеобразовательная школа»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7858180" cy="3495684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Способы формирования коммуникативных навыков на уроках русского языка и литературы</a:t>
            </a:r>
          </a:p>
          <a:p>
            <a:pPr algn="r"/>
            <a:r>
              <a:rPr lang="ru-RU" sz="2200" b="1" dirty="0" err="1" smtClean="0">
                <a:solidFill>
                  <a:srgbClr val="002060"/>
                </a:solidFill>
              </a:rPr>
              <a:t>Прокопчук</a:t>
            </a:r>
            <a:r>
              <a:rPr lang="ru-RU" sz="2200" b="1" dirty="0" smtClean="0">
                <a:solidFill>
                  <a:srgbClr val="002060"/>
                </a:solidFill>
              </a:rPr>
              <a:t> И.И.,</a:t>
            </a:r>
          </a:p>
          <a:p>
            <a:pPr algn="r"/>
            <a:r>
              <a:rPr lang="ru-RU" sz="2200" b="1" dirty="0" smtClean="0">
                <a:solidFill>
                  <a:srgbClr val="002060"/>
                </a:solidFill>
              </a:rPr>
              <a:t>учитель русского языка и литературы </a:t>
            </a:r>
          </a:p>
          <a:p>
            <a:pPr algn="r"/>
            <a:r>
              <a:rPr lang="ru-RU" sz="2200" b="1" dirty="0" smtClean="0">
                <a:solidFill>
                  <a:srgbClr val="002060"/>
                </a:solidFill>
              </a:rPr>
              <a:t>1 квалификационной категории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14480" y="1071546"/>
            <a:ext cx="5786478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dirty="0" smtClean="0"/>
              <a:t>Этикет общения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3500438"/>
            <a:ext cx="218597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Элективные курсы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286116" y="4143380"/>
            <a:ext cx="235745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Классные собрания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429388" y="3571876"/>
            <a:ext cx="235745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Родительские собрания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1250133" y="2464587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822695" y="3249611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6858016" y="2571744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Третья часть работы в ЕГЭ, первая и третья часть в ГИА по русскому языку содержит творческое задание, которое проверяет коммуникативную компетентность школьников, в частности строить собственное высказывание в соответствии с типом речи рассуждение. При этом особое внимание уделяется умению аргументировать положения творческой работы, используя прочитанный текст. Именно это </a:t>
            </a:r>
            <a:r>
              <a:rPr lang="ru-RU" b="1" dirty="0" err="1" smtClean="0">
                <a:solidFill>
                  <a:srgbClr val="002060"/>
                </a:solidFill>
              </a:rPr>
              <a:t>общеучебное</a:t>
            </a:r>
            <a:r>
              <a:rPr lang="ru-RU" b="1" dirty="0" smtClean="0">
                <a:solidFill>
                  <a:srgbClr val="002060"/>
                </a:solidFill>
              </a:rPr>
              <a:t> умение необходимо школьникам в дальнейшей  в образовательной, а часто и в профессиональной деятельности.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Умение отстаивать свои позиции, уважительно относиться к себе и своему собеседнику, вести беседу в доказательной манере служит показателем культуры, рационального сознания вообще.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solidFill>
                  <a:srgbClr val="C00000"/>
                </a:solidFill>
              </a:rPr>
              <a:t>Цель</a:t>
            </a:r>
            <a:r>
              <a:rPr lang="ru-RU" sz="3100" dirty="0" smtClean="0">
                <a:solidFill>
                  <a:srgbClr val="C00000"/>
                </a:solidFill>
              </a:rPr>
              <a:t>: </a:t>
            </a:r>
            <a:r>
              <a:rPr lang="ru-RU" sz="3100" i="1" dirty="0" smtClean="0">
                <a:solidFill>
                  <a:srgbClr val="7030A0"/>
                </a:solidFill>
              </a:rPr>
              <a:t>Приобретение навыков коммуникативной компетенции учащимися на уроках русского языка и литературы</a:t>
            </a:r>
            <a:r>
              <a:rPr lang="ru-RU" i="1" dirty="0" smtClean="0">
                <a:solidFill>
                  <a:srgbClr val="7030A0"/>
                </a:solidFill>
              </a:rPr>
              <a:t/>
            </a:r>
            <a:br>
              <a:rPr lang="ru-RU" i="1" dirty="0" smtClean="0">
                <a:solidFill>
                  <a:srgbClr val="7030A0"/>
                </a:solidFill>
              </a:rPr>
            </a:b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-</a:t>
            </a:r>
            <a:r>
              <a:rPr lang="ru-RU" i="1" dirty="0" smtClean="0">
                <a:solidFill>
                  <a:srgbClr val="7030A0"/>
                </a:solidFill>
              </a:rPr>
              <a:t>Изучение документов ФГОС 2 поколения, современных </a:t>
            </a:r>
            <a:r>
              <a:rPr lang="ru-RU" i="1" dirty="0" err="1" smtClean="0">
                <a:solidFill>
                  <a:srgbClr val="7030A0"/>
                </a:solidFill>
              </a:rPr>
              <a:t>педтехнологий</a:t>
            </a:r>
            <a:r>
              <a:rPr lang="ru-RU" i="1" dirty="0" smtClean="0">
                <a:solidFill>
                  <a:srgbClr val="7030A0"/>
                </a:solidFill>
              </a:rPr>
              <a:t>, методов и форм  обучения.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    - разработка учебных программ  по формированию </a:t>
            </a:r>
            <a:r>
              <a:rPr lang="ru-RU" i="1" dirty="0" err="1" smtClean="0">
                <a:solidFill>
                  <a:srgbClr val="7030A0"/>
                </a:solidFill>
              </a:rPr>
              <a:t>общеучебных</a:t>
            </a:r>
            <a:r>
              <a:rPr lang="ru-RU" i="1" dirty="0" smtClean="0">
                <a:solidFill>
                  <a:srgbClr val="7030A0"/>
                </a:solidFill>
              </a:rPr>
              <a:t> навыков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     </a:t>
            </a: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    -Мониторинг письменных работ учащихся</a:t>
            </a:r>
            <a:endParaRPr lang="ru-RU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Формы уроков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Уроки – диспуты (</a:t>
            </a:r>
            <a:r>
              <a:rPr lang="ru-RU" sz="2200" dirty="0" smtClean="0">
                <a:solidFill>
                  <a:srgbClr val="0070C0"/>
                </a:solidFill>
              </a:rPr>
              <a:t>темы, вызывающие противоречия, обсуждения актуальных вопросов: за и против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Библиотечные уроки (</a:t>
            </a:r>
            <a:r>
              <a:rPr lang="ru-RU" sz="2000" dirty="0" smtClean="0">
                <a:solidFill>
                  <a:srgbClr val="0070C0"/>
                </a:solidFill>
              </a:rPr>
              <a:t>Знакомство с книжными новинками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Уроки – встречи (</a:t>
            </a:r>
            <a:r>
              <a:rPr lang="ru-RU" sz="2200" dirty="0" smtClean="0">
                <a:solidFill>
                  <a:srgbClr val="0070C0"/>
                </a:solidFill>
              </a:rPr>
              <a:t>Встречи с интересными людьми: местными поэтами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Уроки – экскурсии (</a:t>
            </a:r>
            <a:r>
              <a:rPr lang="ru-RU" sz="2200" dirty="0" smtClean="0">
                <a:solidFill>
                  <a:srgbClr val="0070C0"/>
                </a:solidFill>
              </a:rPr>
              <a:t>Собирание лексического материала для описания природы и </a:t>
            </a:r>
            <a:r>
              <a:rPr lang="ru-RU" sz="2200" dirty="0" err="1" smtClean="0">
                <a:solidFill>
                  <a:srgbClr val="0070C0"/>
                </a:solidFill>
              </a:rPr>
              <a:t>т.д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Уроки – интервью (</a:t>
            </a:r>
            <a:r>
              <a:rPr lang="ru-RU" sz="2200" dirty="0" smtClean="0">
                <a:solidFill>
                  <a:srgbClr val="0070C0"/>
                </a:solidFill>
              </a:rPr>
              <a:t>Вопрос – ответ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Уроки – зарисовки </a:t>
            </a:r>
            <a:r>
              <a:rPr lang="ru-RU" sz="2400" dirty="0" smtClean="0">
                <a:solidFill>
                  <a:srgbClr val="0070C0"/>
                </a:solidFill>
              </a:rPr>
              <a:t>(рисунок к тексту, сказки в виде комиксов)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Уроки – игры (</a:t>
            </a:r>
            <a:r>
              <a:rPr lang="ru-RU" sz="2400" dirty="0" smtClean="0">
                <a:solidFill>
                  <a:srgbClr val="0070C0"/>
                </a:solidFill>
              </a:rPr>
              <a:t>шарады, кроссворды, ребусы, соревнование команд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Коммуникативная компетенция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– </a:t>
            </a:r>
            <a:r>
              <a:rPr lang="ru-RU" i="1" dirty="0" smtClean="0">
                <a:solidFill>
                  <a:srgbClr val="7030A0"/>
                </a:solidFill>
              </a:rPr>
              <a:t>это готовность получать в диалоге необходимую информацию, представлять и цивилизованно отстаивать свою точку зрения в диалоге и публичном выступлении, уважительно относиться к ценностям других людей</a:t>
            </a:r>
            <a:endParaRPr lang="ru-RU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Педагогические технологии, направленные на формирование коммуникативной компетенции личности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B0F0"/>
                </a:solidFill>
              </a:rPr>
              <a:t>Здоровьесберегающие</a:t>
            </a:r>
            <a:r>
              <a:rPr lang="ru-RU" dirty="0" smtClean="0">
                <a:solidFill>
                  <a:srgbClr val="00B0F0"/>
                </a:solidFill>
              </a:rPr>
              <a:t> технологии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Игровые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Личностно-ориентированного</a:t>
            </a:r>
            <a:r>
              <a:rPr lang="ru-RU" dirty="0" smtClean="0">
                <a:solidFill>
                  <a:srgbClr val="FF0000"/>
                </a:solidFill>
              </a:rPr>
              <a:t> обучения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 Уровневая дифференциация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Интегрированные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42942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Соотношение параметров личностного развития и умений </a:t>
            </a:r>
            <a:br>
              <a:rPr lang="ru-RU" sz="2000" dirty="0" smtClean="0"/>
            </a:br>
            <a:r>
              <a:rPr lang="ru-RU" sz="2000" dirty="0" smtClean="0"/>
              <a:t>по русскому языку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81646"/>
          <a:ext cx="8429684" cy="5876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2696709"/>
                <a:gridCol w="2116388"/>
                <a:gridCol w="1830637"/>
              </a:tblGrid>
              <a:tr h="703308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Ступень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Личностное развитие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err="1" smtClean="0"/>
                        <a:t>метапредметные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Предметные</a:t>
                      </a:r>
                      <a:endParaRPr lang="ru-RU" sz="900" dirty="0"/>
                    </a:p>
                  </a:txBody>
                  <a:tcPr/>
                </a:tc>
              </a:tr>
              <a:tr h="93976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5-7 классы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Соблюдение</a:t>
                      </a:r>
                      <a:r>
                        <a:rPr lang="ru-RU" sz="1200" baseline="0" dirty="0" smtClean="0"/>
                        <a:t> культуры внешнего вида, взаимодействие с семьёй, с друзьями. Доброжелательность, милосердие, сопереживание, вежливое отношение к старшим.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Сформированность</a:t>
                      </a:r>
                      <a:r>
                        <a:rPr lang="ru-RU" sz="1100" dirty="0" smtClean="0"/>
                        <a:t> понятий, как «тема», «основная мысль», тип и стиль речи. Умение собирать</a:t>
                      </a:r>
                      <a:r>
                        <a:rPr lang="ru-RU" sz="1100" baseline="0" dirty="0" smtClean="0"/>
                        <a:t> материал, строить текст в определённой композиции. Вести диалог.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Миниатюра. Описание.</a:t>
                      </a:r>
                      <a:r>
                        <a:rPr lang="ru-RU" sz="1050" baseline="0" dirty="0" smtClean="0"/>
                        <a:t> Повествование. Текст.</a:t>
                      </a:r>
                      <a:endParaRPr lang="ru-RU" sz="1050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8-9 классы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Взаимодействие с коллективом, знание правовой культуры человека, толерантность, ответственность,</a:t>
                      </a:r>
                      <a:r>
                        <a:rPr lang="ru-RU" sz="1200" baseline="0" dirty="0" smtClean="0"/>
                        <a:t> п</a:t>
                      </a:r>
                      <a:r>
                        <a:rPr lang="ru-RU" sz="1200" dirty="0" smtClean="0"/>
                        <a:t>атриотизм, чувство долга, совестливость,</a:t>
                      </a:r>
                      <a:r>
                        <a:rPr lang="ru-RU" sz="1200" baseline="0" dirty="0" smtClean="0"/>
                        <a:t> творческая активность.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Умение</a:t>
                      </a:r>
                      <a:r>
                        <a:rPr lang="ru-RU" sz="1100" baseline="0" dirty="0" smtClean="0"/>
                        <a:t> точно определять круг предметов и явлений, вычленять главное, систематизировать собранный материал, правильно употреблять слова, находить выразительные средства, аргументы.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Изложение:</a:t>
                      </a:r>
                      <a:r>
                        <a:rPr lang="ru-RU" sz="1050" baseline="0" dirty="0" smtClean="0"/>
                        <a:t> полное, сжатое.  </a:t>
                      </a:r>
                      <a:r>
                        <a:rPr lang="ru-RU" sz="1050" baseline="0" dirty="0" err="1" smtClean="0"/>
                        <a:t>Микротема</a:t>
                      </a:r>
                      <a:r>
                        <a:rPr lang="ru-RU" sz="1050" baseline="0" dirty="0" smtClean="0"/>
                        <a:t>. Сочинение – рассуждение. </a:t>
                      </a:r>
                      <a:r>
                        <a:rPr lang="ru-RU" sz="1050" dirty="0" smtClean="0"/>
                        <a:t>Тезис.</a:t>
                      </a:r>
                      <a:r>
                        <a:rPr lang="ru-RU" sz="1050" baseline="0" dirty="0" smtClean="0"/>
                        <a:t> Рассуждение. Аргументы и их типы. Дискуссия.</a:t>
                      </a:r>
                      <a:endParaRPr lang="ru-RU" sz="1050" dirty="0"/>
                    </a:p>
                  </a:txBody>
                  <a:tcPr/>
                </a:tc>
              </a:tr>
              <a:tr h="264320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10-11 классы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Эффективное сотрудничество с другими людьми, с обществом,</a:t>
                      </a:r>
                      <a:r>
                        <a:rPr lang="ru-RU" sz="1200" baseline="0" dirty="0" smtClean="0"/>
                        <a:t> о</a:t>
                      </a:r>
                      <a:r>
                        <a:rPr lang="ru-RU" sz="1200" dirty="0" smtClean="0"/>
                        <a:t>бщностью. Принятие другого (расы, национальности, религии). Владение сотрудничеством,</a:t>
                      </a:r>
                      <a:r>
                        <a:rPr lang="ru-RU" sz="1200" baseline="0" dirty="0" smtClean="0"/>
                        <a:t> адаптация в социуме. Эрудированность, гуманизм, способность к самоанализу, к рефлексии, критичность мышления, умение отстаивать своё мнение.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Умение строить собственное высказывание, уметь аргументировать,</a:t>
                      </a:r>
                      <a:r>
                        <a:rPr lang="ru-RU" sz="1100" baseline="0" dirty="0" smtClean="0"/>
                        <a:t> отстаивать свои позиции. Уважительно относиться к себе и собеседнику. Адекватно воспринимать и обрабатывать информацию. Владеть разнообразным словарным запасом, умело пользоваться выразительными средствами и специальными терминами.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Диспут. Дебаты.  Способы доказательства. Полемика. Выводы. </a:t>
                      </a:r>
                      <a:r>
                        <a:rPr lang="ru-RU" sz="1050" dirty="0" err="1" smtClean="0"/>
                        <a:t>Полилогичность</a:t>
                      </a:r>
                      <a:r>
                        <a:rPr lang="ru-RU" sz="1050" dirty="0" smtClean="0"/>
                        <a:t>.</a:t>
                      </a:r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Методы обучения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Вербальный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Наглядный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Метод групповой работы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Метод проблемного изложения материала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Виды письменных  работ по развитию речи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Сочинение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Изложение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Миниатюра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Создание текста определённой тематики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Описание картины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Диктант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Практикум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Составление портрета, интерьера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Способы по формированию у учащихся коммуникативной компетенции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</p:txBody>
      </p:sp>
      <p:sp>
        <p:nvSpPr>
          <p:cNvPr id="4" name="Овал 3"/>
          <p:cNvSpPr/>
          <p:nvPr/>
        </p:nvSpPr>
        <p:spPr>
          <a:xfrm>
            <a:off x="2928926" y="1643050"/>
            <a:ext cx="314327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Развитие речи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720" y="3429000"/>
            <a:ext cx="22002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Разные  формы уроков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286116" y="3857628"/>
            <a:ext cx="235745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Внеклассные мероприятия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572264" y="3357562"/>
            <a:ext cx="235745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Внеурочная работа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500826" y="242886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1428728" y="2571744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4107653" y="3321843"/>
            <a:ext cx="78661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593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МОУ «Жиганская средняя общеобразовательная школа»</vt:lpstr>
      <vt:lpstr>  Цель: Приобретение навыков коммуникативной компетенции учащимися на уроках русского языка и литературы </vt:lpstr>
      <vt:lpstr>Формы уроков</vt:lpstr>
      <vt:lpstr>Коммуникативная компетенция</vt:lpstr>
      <vt:lpstr>Педагогические технологии, направленные на формирование коммуникативной компетенции личности</vt:lpstr>
      <vt:lpstr>Соотношение параметров личностного развития и умений  по русскому языку</vt:lpstr>
      <vt:lpstr>Методы обучения</vt:lpstr>
      <vt:lpstr>Виды письменных  работ по развитию речи</vt:lpstr>
      <vt:lpstr>Способы по формированию у учащихся коммуникативной компетенции</vt:lpstr>
      <vt:lpstr>Этикет общения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Нетрадиционные уроки по русскому языку и литературе в развитии речи учащихся</dc:title>
  <dc:creator>ирина</dc:creator>
  <cp:lastModifiedBy>Ирина</cp:lastModifiedBy>
  <cp:revision>72</cp:revision>
  <dcterms:created xsi:type="dcterms:W3CDTF">2011-03-02T10:09:51Z</dcterms:created>
  <dcterms:modified xsi:type="dcterms:W3CDTF">2017-02-20T06:14:14Z</dcterms:modified>
</cp:coreProperties>
</file>