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62" r:id="rId3"/>
    <p:sldId id="266" r:id="rId4"/>
    <p:sldId id="261" r:id="rId5"/>
    <p:sldId id="263" r:id="rId6"/>
    <p:sldId id="257" r:id="rId7"/>
    <p:sldId id="258" r:id="rId8"/>
    <p:sldId id="259" r:id="rId9"/>
    <p:sldId id="265" r:id="rId10"/>
    <p:sldId id="267" r:id="rId11"/>
    <p:sldId id="268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12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4345C67-7558-40E1-8178-38A807837355}" type="datetimeFigureOut">
              <a:rPr lang="ru-RU" smtClean="0"/>
              <a:pPr/>
              <a:t>14.03.2016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F5C94AB-1607-48D9-BE85-5AF0923C2F9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4345C67-7558-40E1-8178-38A807837355}" type="datetimeFigureOut">
              <a:rPr lang="ru-RU" smtClean="0"/>
              <a:pPr/>
              <a:t>14.03.2016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F5C94AB-1607-48D9-BE85-5AF0923C2F9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4345C67-7558-40E1-8178-38A807837355}" type="datetimeFigureOut">
              <a:rPr lang="ru-RU" smtClean="0"/>
              <a:pPr/>
              <a:t>14.03.2016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F5C94AB-1607-48D9-BE85-5AF0923C2F9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4345C67-7558-40E1-8178-38A807837355}" type="datetimeFigureOut">
              <a:rPr lang="ru-RU" smtClean="0"/>
              <a:pPr/>
              <a:t>14.03.2016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F5C94AB-1607-48D9-BE85-5AF0923C2F9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4345C67-7558-40E1-8178-38A807837355}" type="datetimeFigureOut">
              <a:rPr lang="ru-RU" smtClean="0"/>
              <a:pPr/>
              <a:t>14.03.2016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F5C94AB-1607-48D9-BE85-5AF0923C2F9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4345C67-7558-40E1-8178-38A807837355}" type="datetimeFigureOut">
              <a:rPr lang="ru-RU" smtClean="0"/>
              <a:pPr/>
              <a:t>14.03.2016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F5C94AB-1607-48D9-BE85-5AF0923C2F9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4345C67-7558-40E1-8178-38A807837355}" type="datetimeFigureOut">
              <a:rPr lang="ru-RU" smtClean="0"/>
              <a:pPr/>
              <a:t>14.03.2016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F5C94AB-1607-48D9-BE85-5AF0923C2F9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4345C67-7558-40E1-8178-38A807837355}" type="datetimeFigureOut">
              <a:rPr lang="ru-RU" smtClean="0"/>
              <a:pPr/>
              <a:t>14.03.2016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F5C94AB-1607-48D9-BE85-5AF0923C2F9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4345C67-7558-40E1-8178-38A807837355}" type="datetimeFigureOut">
              <a:rPr lang="ru-RU" smtClean="0"/>
              <a:pPr/>
              <a:t>14.03.2016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F5C94AB-1607-48D9-BE85-5AF0923C2F9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4345C67-7558-40E1-8178-38A807837355}" type="datetimeFigureOut">
              <a:rPr lang="ru-RU" smtClean="0"/>
              <a:pPr/>
              <a:t>14.03.2016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F5C94AB-1607-48D9-BE85-5AF0923C2F9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4345C67-7558-40E1-8178-38A807837355}" type="datetimeFigureOut">
              <a:rPr lang="ru-RU" smtClean="0"/>
              <a:pPr/>
              <a:t>14.03.2016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F5C94AB-1607-48D9-BE85-5AF0923C2F9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44345C67-7558-40E1-8178-38A807837355}" type="datetimeFigureOut">
              <a:rPr lang="ru-RU" smtClean="0"/>
              <a:pPr/>
              <a:t>14.03.2016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9F5C94AB-1607-48D9-BE85-5AF0923C2F9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714356"/>
            <a:ext cx="7772400" cy="2886095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Игровые технологии</a:t>
            </a:r>
            <a:r>
              <a:rPr lang="ru-RU" smtClean="0"/>
              <a:t>, развивающие </a:t>
            </a:r>
            <a:r>
              <a:rPr lang="ru-RU" dirty="0" smtClean="0"/>
              <a:t>ключевые компетенции на уроках </a:t>
            </a:r>
            <a:br>
              <a:rPr lang="ru-RU" dirty="0" smtClean="0"/>
            </a:br>
            <a:r>
              <a:rPr lang="ru-RU" dirty="0" smtClean="0"/>
              <a:t>русского языка.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2958678"/>
          </a:xfrm>
        </p:spPr>
        <p:txBody>
          <a:bodyPr>
            <a:normAutofit/>
          </a:bodyPr>
          <a:lstStyle/>
          <a:p>
            <a:pPr algn="r"/>
            <a:endParaRPr lang="ru-RU" dirty="0" smtClean="0"/>
          </a:p>
          <a:p>
            <a:pPr algn="r"/>
            <a:endParaRPr lang="ru-RU" dirty="0" smtClean="0"/>
          </a:p>
          <a:p>
            <a:pPr algn="r"/>
            <a:endParaRPr lang="ru-RU" dirty="0" smtClean="0"/>
          </a:p>
          <a:p>
            <a:pPr algn="r"/>
            <a:r>
              <a:rPr lang="ru-RU" dirty="0" err="1" smtClean="0"/>
              <a:t>Прокопчук</a:t>
            </a:r>
            <a:r>
              <a:rPr lang="ru-RU" dirty="0" smtClean="0"/>
              <a:t> Ирина Ивановна, </a:t>
            </a:r>
          </a:p>
          <a:p>
            <a:pPr algn="r"/>
            <a:r>
              <a:rPr lang="ru-RU" dirty="0" smtClean="0"/>
              <a:t>у</a:t>
            </a:r>
            <a:r>
              <a:rPr lang="ru-RU" dirty="0" smtClean="0"/>
              <a:t>читель русского языка и литературы.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Ключевые компетенции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sz="3200" dirty="0" err="1" smtClean="0">
                <a:solidFill>
                  <a:srgbClr val="FF0000"/>
                </a:solidFill>
              </a:rPr>
              <a:t>Ценностно</a:t>
            </a:r>
            <a:r>
              <a:rPr lang="ru-RU" sz="3200" dirty="0" smtClean="0">
                <a:solidFill>
                  <a:srgbClr val="FF0000"/>
                </a:solidFill>
              </a:rPr>
              <a:t> – смысловые </a:t>
            </a:r>
            <a:r>
              <a:rPr lang="ru-RU" sz="3200" dirty="0" smtClean="0"/>
              <a:t>(</a:t>
            </a:r>
            <a:r>
              <a:rPr lang="ru-RU" sz="3200" b="1" dirty="0" smtClean="0"/>
              <a:t>ЦСК2.</a:t>
            </a:r>
            <a:r>
              <a:rPr lang="ru-RU" sz="3200" dirty="0" smtClean="0"/>
              <a:t>Владеть способами самоопределения в ситуациях выбора на основе собственных позиций.</a:t>
            </a:r>
          </a:p>
          <a:p>
            <a:r>
              <a:rPr lang="ru-RU" sz="3200" b="1" dirty="0" smtClean="0"/>
              <a:t>ЦСК3. </a:t>
            </a:r>
            <a:r>
              <a:rPr lang="ru-RU" sz="3200" dirty="0" smtClean="0"/>
              <a:t>Уметь самостоятельно принимать решения, брать на себя ответственность за их </a:t>
            </a:r>
            <a:r>
              <a:rPr lang="ru-RU" sz="3200" dirty="0" smtClean="0"/>
              <a:t>последствия)</a:t>
            </a:r>
          </a:p>
          <a:p>
            <a:r>
              <a:rPr lang="ru-RU" sz="3200" b="1" dirty="0" smtClean="0">
                <a:solidFill>
                  <a:srgbClr val="FF0000"/>
                </a:solidFill>
              </a:rPr>
              <a:t>Общекультурные </a:t>
            </a:r>
            <a:r>
              <a:rPr lang="ru-RU" sz="3200" b="1" dirty="0" smtClean="0">
                <a:solidFill>
                  <a:srgbClr val="FF0000"/>
                </a:solidFill>
              </a:rPr>
              <a:t>компетенции</a:t>
            </a:r>
            <a:r>
              <a:rPr lang="ru-RU" sz="3200" b="1" dirty="0" smtClean="0"/>
              <a:t>(</a:t>
            </a:r>
            <a:r>
              <a:rPr lang="ru-RU" sz="3200" b="1" dirty="0" smtClean="0"/>
              <a:t>ОКК5</a:t>
            </a:r>
            <a:r>
              <a:rPr lang="ru-RU" sz="3200" dirty="0" smtClean="0"/>
              <a:t>. Уметь разрабатывать компетенции в бытовой и </a:t>
            </a:r>
            <a:r>
              <a:rPr lang="ru-RU" sz="3200" dirty="0" err="1" smtClean="0"/>
              <a:t>культурно-досуговой</a:t>
            </a:r>
            <a:r>
              <a:rPr lang="ru-RU" sz="3200" dirty="0" smtClean="0"/>
              <a:t> </a:t>
            </a:r>
            <a:r>
              <a:rPr lang="ru-RU" sz="3200" dirty="0" smtClean="0"/>
              <a:t>сфере).</a:t>
            </a:r>
          </a:p>
          <a:p>
            <a:r>
              <a:rPr lang="ru-RU" sz="3200" b="1" dirty="0" smtClean="0">
                <a:solidFill>
                  <a:srgbClr val="FF0000"/>
                </a:solidFill>
              </a:rPr>
              <a:t>Учебно-познавательные компетенции </a:t>
            </a:r>
            <a:r>
              <a:rPr lang="ru-RU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(</a:t>
            </a:r>
            <a:r>
              <a:rPr lang="ru-RU" sz="32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УПК1 </a:t>
            </a:r>
            <a:r>
              <a:rPr lang="ru-RU" sz="3200" dirty="0" smtClean="0"/>
              <a:t>Ставить </a:t>
            </a:r>
            <a:r>
              <a:rPr lang="ru-RU" sz="3200" dirty="0" smtClean="0"/>
              <a:t>цель и организовывать её достижения, уметь пояснить свою </a:t>
            </a:r>
            <a:r>
              <a:rPr lang="ru-RU" sz="3200" dirty="0" smtClean="0"/>
              <a:t>цель. </a:t>
            </a:r>
            <a:r>
              <a:rPr lang="ru-RU" sz="3200" b="1" dirty="0" smtClean="0"/>
              <a:t>УПК4 </a:t>
            </a:r>
            <a:r>
              <a:rPr lang="ru-RU" sz="3200" dirty="0" smtClean="0"/>
              <a:t>Уметь</a:t>
            </a:r>
            <a:r>
              <a:rPr lang="ru-RU" sz="3200" b="1" dirty="0" smtClean="0"/>
              <a:t> </a:t>
            </a:r>
            <a:r>
              <a:rPr lang="ru-RU" sz="3200" b="1" dirty="0" smtClean="0"/>
              <a:t>д</a:t>
            </a:r>
            <a:r>
              <a:rPr lang="ru-RU" sz="3200" dirty="0" smtClean="0"/>
              <a:t>обывать знания непосредственно из реальности, выступать </a:t>
            </a:r>
            <a:r>
              <a:rPr lang="ru-RU" sz="3200" dirty="0" smtClean="0"/>
              <a:t>устно.</a:t>
            </a:r>
          </a:p>
          <a:p>
            <a:r>
              <a:rPr lang="ru-RU" sz="3200" dirty="0" smtClean="0">
                <a:solidFill>
                  <a:srgbClr val="FF0000"/>
                </a:solidFill>
              </a:rPr>
              <a:t> </a:t>
            </a:r>
            <a:r>
              <a:rPr lang="ru-RU" sz="3200" b="1" dirty="0" smtClean="0">
                <a:solidFill>
                  <a:srgbClr val="FF0000"/>
                </a:solidFill>
              </a:rPr>
              <a:t>Информационные компетенции </a:t>
            </a:r>
            <a:r>
              <a:rPr lang="ru-RU" sz="3200" dirty="0" smtClean="0"/>
              <a:t>(</a:t>
            </a:r>
            <a:r>
              <a:rPr lang="ru-RU" sz="3200" b="1" dirty="0" smtClean="0"/>
              <a:t>ИК1. </a:t>
            </a:r>
            <a:r>
              <a:rPr lang="ru-RU" sz="3200" dirty="0" smtClean="0"/>
              <a:t>владеть навыками работы с различными источниками информации: книгами, учебниками, справочниками, атласами, картами, определителями, энциклопедиями, каталогами, словарями, </a:t>
            </a:r>
            <a:r>
              <a:rPr lang="ru-RU" sz="3200" dirty="0" err="1" smtClean="0"/>
              <a:t>CD-Rom</a:t>
            </a:r>
            <a:r>
              <a:rPr lang="ru-RU" sz="3200" dirty="0" smtClean="0"/>
              <a:t>, </a:t>
            </a:r>
            <a:r>
              <a:rPr lang="ru-RU" sz="3200" dirty="0" smtClean="0"/>
              <a:t>Интернет)</a:t>
            </a:r>
            <a:endParaRPr lang="ru-RU" sz="3200" dirty="0" smtClean="0"/>
          </a:p>
          <a:p>
            <a:endParaRPr lang="ru-RU" dirty="0" smtClean="0">
              <a:solidFill>
                <a:srgbClr val="FF0000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5214950"/>
            <a:ext cx="8183880" cy="820090"/>
          </a:xfrm>
        </p:spPr>
        <p:txBody>
          <a:bodyPr/>
          <a:lstStyle/>
          <a:p>
            <a:r>
              <a:rPr lang="ru-RU" dirty="0" smtClean="0"/>
              <a:t>Ключевые компетенции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000" b="1" dirty="0" smtClean="0">
                <a:solidFill>
                  <a:srgbClr val="FF0000"/>
                </a:solidFill>
              </a:rPr>
              <a:t>Коммуникативные </a:t>
            </a:r>
            <a:r>
              <a:rPr lang="ru-RU" sz="2000" b="1" dirty="0" smtClean="0">
                <a:solidFill>
                  <a:srgbClr val="FF0000"/>
                </a:solidFill>
              </a:rPr>
              <a:t>компетенции </a:t>
            </a:r>
            <a:r>
              <a:rPr lang="ru-RU" sz="2000" dirty="0" smtClean="0"/>
              <a:t>(</a:t>
            </a:r>
            <a:r>
              <a:rPr lang="ru-RU" sz="2000" b="1" dirty="0" smtClean="0"/>
              <a:t>КК3.</a:t>
            </a:r>
            <a:r>
              <a:rPr lang="ru-RU" sz="2000" dirty="0" smtClean="0"/>
              <a:t> Владеть способами взаимодействия с </a:t>
            </a:r>
            <a:r>
              <a:rPr lang="ru-RU" sz="2000" dirty="0" smtClean="0"/>
              <a:t>окружающими, </a:t>
            </a:r>
            <a:r>
              <a:rPr lang="ru-RU" sz="2000" dirty="0" smtClean="0"/>
              <a:t>выступать с устным сообщением, уметь задать вопрос, корректно вести учебный </a:t>
            </a:r>
            <a:r>
              <a:rPr lang="ru-RU" sz="2000" dirty="0" smtClean="0"/>
              <a:t>диалог.</a:t>
            </a:r>
            <a:r>
              <a:rPr lang="ru-RU" sz="2000" b="1" dirty="0" smtClean="0"/>
              <a:t> КК5.</a:t>
            </a:r>
            <a:r>
              <a:rPr lang="ru-RU" sz="2000" dirty="0" smtClean="0"/>
              <a:t> Владеть способами совместной деятельности в группе, приемами действий в ситуациях общения; умениями искать и находить </a:t>
            </a:r>
            <a:r>
              <a:rPr lang="ru-RU" sz="2000" dirty="0" smtClean="0"/>
              <a:t>компромиссы)</a:t>
            </a:r>
          </a:p>
          <a:p>
            <a:r>
              <a:rPr lang="ru-RU" sz="2000" dirty="0" smtClean="0"/>
              <a:t> </a:t>
            </a:r>
            <a:r>
              <a:rPr lang="ru-RU" sz="2000" b="1" dirty="0" smtClean="0">
                <a:solidFill>
                  <a:srgbClr val="FF0000"/>
                </a:solidFill>
              </a:rPr>
              <a:t>Социально-трудовые компетенции </a:t>
            </a:r>
            <a:r>
              <a:rPr lang="ru-RU" sz="2000" dirty="0" smtClean="0"/>
              <a:t>(</a:t>
            </a:r>
            <a:r>
              <a:rPr lang="ru-RU" sz="2000" b="1" dirty="0" smtClean="0"/>
              <a:t>СТК3.  </a:t>
            </a:r>
            <a:r>
              <a:rPr lang="ru-RU" sz="2000" dirty="0" smtClean="0"/>
              <a:t>Ориентироваться в нормах и этике взаимоотношений, навыках самоорганизации</a:t>
            </a:r>
            <a:r>
              <a:rPr lang="ru-RU" sz="2000" dirty="0" smtClean="0"/>
              <a:t>.</a:t>
            </a:r>
          </a:p>
          <a:p>
            <a:r>
              <a:rPr lang="ru-RU" sz="2000" b="1" dirty="0" smtClean="0">
                <a:solidFill>
                  <a:srgbClr val="FF0000"/>
                </a:solidFill>
              </a:rPr>
              <a:t>Компетенция личностного самосовершенствования </a:t>
            </a:r>
            <a:r>
              <a:rPr lang="ru-RU" sz="2000" dirty="0" smtClean="0"/>
              <a:t>(</a:t>
            </a:r>
            <a:r>
              <a:rPr lang="ru-RU" sz="2000" b="1" dirty="0" smtClean="0"/>
              <a:t>КЛС1</a:t>
            </a:r>
            <a:r>
              <a:rPr lang="ru-RU" sz="2000" dirty="0" smtClean="0"/>
              <a:t>.Владеть способами деятельности в собственных интересах и </a:t>
            </a:r>
            <a:r>
              <a:rPr lang="ru-RU" sz="2000" dirty="0" smtClean="0"/>
              <a:t>возможностях)</a:t>
            </a:r>
            <a:endParaRPr lang="ru-RU" sz="2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Обоснование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 В настоящее время особое внимание стали уделять развитию творческой активности и интереса у школьников к предметам. Проводятся различные конкурсы, олимпиады. Это говорит о том, что принцип активности ребёнка был и остаётся одним из основных в процессе обучения. Поэтому мы  тоже  должны подходить к делу творчески, применять различные педагогические технологии в преподавании, которые способствовали бы всестороннему развитию ребёнка и вызывали бы интерес к предмету.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/>
          <a:lstStyle/>
          <a:p>
            <a:r>
              <a:rPr lang="ru-RU" dirty="0" smtClean="0"/>
              <a:t>Обоснование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054617"/>
          </a:xfrm>
        </p:spPr>
        <p:txBody>
          <a:bodyPr>
            <a:normAutofit fontScale="85000" lnSpcReduction="10000"/>
          </a:bodyPr>
          <a:lstStyle/>
          <a:p>
            <a:endParaRPr lang="ru-RU" sz="2800" dirty="0" smtClean="0"/>
          </a:p>
          <a:p>
            <a:r>
              <a:rPr lang="ru-RU" sz="2800" dirty="0" smtClean="0"/>
              <a:t>Принцип </a:t>
            </a:r>
            <a:r>
              <a:rPr lang="ru-RU" sz="2800" dirty="0" smtClean="0"/>
              <a:t>активности ребёнка в процессе обучения был и остаётся одним из основных в дидактике. Под этим понятием подразумевается такое качество деятельности, которое характеризуется высоким уровнем мотивации, осознанной потребностью в усвоении знаний и умений, результативностью и соответствием социальным нормам.</a:t>
            </a:r>
          </a:p>
          <a:p>
            <a:r>
              <a:rPr lang="ru-RU" sz="2800" dirty="0" smtClean="0"/>
              <a:t>Такого рода активность сама по себе возникает не часто, она является следствием целенаправленных педагогических воздействий, т.е. применяемых технологиях. К таким технологиям можно отнести игровые.</a:t>
            </a:r>
            <a:endParaRPr lang="ru-RU" sz="2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Цели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3200" dirty="0" smtClean="0"/>
              <a:t>Мы должны научить детей самостоятельно добывать информацию, создавать  учебную среду для развития, самопознания  и самовыражения     личности, формировать у учащихся навыки самообразования в атмосфере партнёрства, то есть обеспечить становление личности.</a:t>
            </a:r>
            <a:endParaRPr lang="ru-RU" sz="3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u="sng" dirty="0" smtClean="0">
                <a:latin typeface="Monotype Corsiva" pitchFamily="66" charset="0"/>
              </a:rPr>
              <a:t>Общая характеристика технологий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2000" dirty="0" smtClean="0"/>
              <a:t>Отечественные ученые (П. Я. Гальперин, В.В. Давыдов, Л.В. </a:t>
            </a:r>
            <a:r>
              <a:rPr lang="ru-RU" sz="2000" dirty="0" err="1" smtClean="0"/>
              <a:t>Занков</a:t>
            </a:r>
            <a:r>
              <a:rPr lang="ru-RU" sz="2000" dirty="0" smtClean="0"/>
              <a:t>, П.И. </a:t>
            </a:r>
            <a:r>
              <a:rPr lang="ru-RU" sz="2000" dirty="0" err="1" smtClean="0"/>
              <a:t>Пидкасистый</a:t>
            </a:r>
            <a:r>
              <a:rPr lang="ru-RU" sz="2000" dirty="0" smtClean="0"/>
              <a:t>, Г.К. </a:t>
            </a:r>
            <a:r>
              <a:rPr lang="ru-RU" sz="2000" dirty="0" err="1" smtClean="0"/>
              <a:t>Селевко</a:t>
            </a:r>
            <a:r>
              <a:rPr lang="ru-RU" sz="2000" dirty="0" smtClean="0"/>
              <a:t> и др.) в своих исследованиях природы, специфики игры как важной человеческой деятельности познавательного характера подчеркивали, что игровые методы, игровое обучение при правильном определении мотивации обучаемых значительно влияют на повышение эффективности процесса обучения и воспитания.</a:t>
            </a:r>
          </a:p>
          <a:p>
            <a:endParaRPr lang="ru-RU" sz="2000" dirty="0" smtClean="0"/>
          </a:p>
          <a:p>
            <a:r>
              <a:rPr lang="ru-RU" sz="2000" dirty="0" smtClean="0"/>
              <a:t>Педагоги </a:t>
            </a:r>
            <a:r>
              <a:rPr lang="ru-RU" sz="2000" dirty="0" smtClean="0"/>
              <a:t>убеждают, что игра способствует свежести, импровизации, оригинальности, новизне подхода к любому явлению, при этом также происходит взаимодействие общественного и индивидуального в личности обучаемого.</a:t>
            </a:r>
          </a:p>
          <a:p>
            <a:endParaRPr lang="ru-RU" sz="2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Виды дидактических игр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dirty="0">
                <a:solidFill>
                  <a:srgbClr val="FF0000"/>
                </a:solidFill>
              </a:rPr>
              <a:t>Игры-упражнения.</a:t>
            </a:r>
            <a:r>
              <a:rPr lang="ru-RU" dirty="0"/>
              <a:t> Это кроссворды, ребусы, викторины, также дидактические игры-упражнения на закрепление правил или отработку умений по определённой теме.</a:t>
            </a:r>
          </a:p>
          <a:p>
            <a:r>
              <a:rPr lang="ru-RU" dirty="0">
                <a:solidFill>
                  <a:srgbClr val="FF0000"/>
                </a:solidFill>
              </a:rPr>
              <a:t>2.Игры-путешествия.</a:t>
            </a:r>
          </a:p>
          <a:p>
            <a:r>
              <a:rPr lang="ru-RU" dirty="0">
                <a:solidFill>
                  <a:srgbClr val="FF0000"/>
                </a:solidFill>
              </a:rPr>
              <a:t>3.Игры-соревнования. </a:t>
            </a:r>
            <a:r>
              <a:rPr lang="ru-RU" dirty="0"/>
              <a:t>Такие игры включают все виды дидактических игр. Учащиеся соревнуются, разделившись на команды.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u="sng" dirty="0"/>
              <a:t>Классификация дидактических игр: </a:t>
            </a:r>
            <a:r>
              <a:rPr lang="ru-RU" sz="2200" dirty="0"/>
              <a:t>(классификация основана на тематическом принципе: </a:t>
            </a: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dirty="0" smtClean="0"/>
              <a:t>игры </a:t>
            </a:r>
            <a:r>
              <a:rPr lang="ru-RU" sz="2200" dirty="0"/>
              <a:t>распределяются по разделам)</a:t>
            </a:r>
            <a:r>
              <a:rPr lang="ru-RU" sz="1300" dirty="0"/>
              <a:t/>
            </a:r>
            <a:br>
              <a:rPr lang="ru-RU" sz="1300" dirty="0"/>
            </a:br>
            <a:endParaRPr lang="ru-RU" sz="13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b="1" dirty="0"/>
              <a:t>.Фонетические и орфоэпические игры </a:t>
            </a:r>
            <a:endParaRPr lang="ru-RU" b="1" dirty="0" smtClean="0"/>
          </a:p>
          <a:p>
            <a:r>
              <a:rPr lang="ru-RU" dirty="0" smtClean="0"/>
              <a:t>(«</a:t>
            </a:r>
            <a:r>
              <a:rPr lang="ru-RU" dirty="0"/>
              <a:t>Составь текст и озвучь его», «Пригласи на обед», «В эфире - новости», «Конкурс дикторов и др.»)</a:t>
            </a:r>
          </a:p>
          <a:p>
            <a:r>
              <a:rPr lang="ru-RU" b="1" dirty="0"/>
              <a:t>2.Лексико-фразеологические игры </a:t>
            </a:r>
            <a:endParaRPr lang="ru-RU" b="1" dirty="0" smtClean="0"/>
          </a:p>
          <a:p>
            <a:r>
              <a:rPr lang="ru-RU" dirty="0" smtClean="0"/>
              <a:t>(«</a:t>
            </a:r>
            <a:r>
              <a:rPr lang="ru-RU" dirty="0"/>
              <a:t>Собери фразеологизм», «Угадай-ка», «Собери пословицу», «Акростих», «Переводчик», «Кто быстрее», «Найди пару» и др.)</a:t>
            </a:r>
          </a:p>
          <a:p>
            <a:r>
              <a:rPr lang="ru-RU" b="1" dirty="0"/>
              <a:t>3.Игры по </a:t>
            </a:r>
            <a:r>
              <a:rPr lang="ru-RU" b="1" dirty="0" err="1"/>
              <a:t>морфемике</a:t>
            </a:r>
            <a:r>
              <a:rPr lang="ru-RU" b="1" dirty="0"/>
              <a:t> и словообразованию </a:t>
            </a:r>
            <a:r>
              <a:rPr lang="ru-RU" dirty="0"/>
              <a:t>(«Сорняки», «Допиши сказку», «Собери слова», «Ромашка», «Золушка» и др. )</a:t>
            </a:r>
          </a:p>
          <a:p>
            <a:r>
              <a:rPr lang="ru-RU" b="1" dirty="0"/>
              <a:t>4. Игровые задания, направленные на отработку орфографических и</a:t>
            </a:r>
            <a:r>
              <a:rPr lang="ru-RU" dirty="0"/>
              <a:t> </a:t>
            </a:r>
            <a:r>
              <a:rPr lang="ru-RU" b="1" dirty="0"/>
              <a:t>пунктуационных норм. Синтаксические игры. Морфологические игры 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939916"/>
          </a:xfrm>
        </p:spPr>
        <p:txBody>
          <a:bodyPr>
            <a:normAutofit fontScale="90000"/>
          </a:bodyPr>
          <a:lstStyle/>
          <a:p>
            <a:r>
              <a:rPr lang="ru-RU" u="sng" dirty="0" smtClean="0"/>
              <a:t>Игровая деятельность используется</a:t>
            </a:r>
            <a:br>
              <a:rPr lang="ru-RU" u="sng" dirty="0" smtClean="0"/>
            </a:br>
            <a:r>
              <a:rPr lang="ru-RU" u="sng" dirty="0" smtClean="0"/>
              <a:t> в следующих случаях:</a:t>
            </a:r>
            <a:br>
              <a:rPr lang="ru-RU" u="sng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1714488"/>
            <a:ext cx="8183880" cy="4000528"/>
          </a:xfrm>
        </p:spPr>
        <p:txBody>
          <a:bodyPr>
            <a:normAutofit fontScale="85000" lnSpcReduction="10000"/>
          </a:bodyPr>
          <a:lstStyle/>
          <a:p>
            <a:endParaRPr lang="ru-RU" dirty="0" smtClean="0"/>
          </a:p>
          <a:p>
            <a:r>
              <a:rPr lang="ru-RU" sz="3600" dirty="0" smtClean="0"/>
              <a:t>В качестве самостоятельных технологий для освоения понятия, темы и раздела учебного предмета</a:t>
            </a:r>
          </a:p>
          <a:p>
            <a:r>
              <a:rPr lang="ru-RU" sz="3600" dirty="0" smtClean="0"/>
              <a:t>Как элемент более общей технологии</a:t>
            </a:r>
          </a:p>
          <a:p>
            <a:r>
              <a:rPr lang="ru-RU" sz="3600" dirty="0" smtClean="0"/>
              <a:t>В качестве урока и его части </a:t>
            </a:r>
          </a:p>
          <a:p>
            <a:r>
              <a:rPr lang="ru-RU" sz="3600" dirty="0" smtClean="0"/>
              <a:t>Как технология внеклассной работы</a:t>
            </a:r>
          </a:p>
          <a:p>
            <a:endParaRPr lang="ru-RU" sz="36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Выводы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Игровые технологии позволяют  повторить в занимательной форме основные понятия раздела, применить теоретические знания и практические умения в атмосфере игры – соревнования между командами, сделать урок активным, увлекательным, ненапряжённым , создающим условия для успешности каждого ученика, так как работа проходит совместно.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296</TotalTime>
  <Words>688</Words>
  <Application>Microsoft Office PowerPoint</Application>
  <PresentationFormat>Экран (4:3)</PresentationFormat>
  <Paragraphs>47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Аспект</vt:lpstr>
      <vt:lpstr>Игровые технологии, развивающие ключевые компетенции на уроках  русского языка.</vt:lpstr>
      <vt:lpstr>Обоснование</vt:lpstr>
      <vt:lpstr>Обоснование</vt:lpstr>
      <vt:lpstr>Цели </vt:lpstr>
      <vt:lpstr>Общая характеристика технологий</vt:lpstr>
      <vt:lpstr>Виды дидактических игр</vt:lpstr>
      <vt:lpstr>Классификация дидактических игр: (классификация основана на тематическом принципе:  игры распределяются по разделам) </vt:lpstr>
      <vt:lpstr>Игровая деятельность используется  в следующих случаях: </vt:lpstr>
      <vt:lpstr>Выводы</vt:lpstr>
      <vt:lpstr>Ключевые компетенции</vt:lpstr>
      <vt:lpstr>Ключевые компетенции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Игровая деятельность как элемент урока</dc:title>
  <dc:creator>Ирина</dc:creator>
  <cp:lastModifiedBy>Ирина</cp:lastModifiedBy>
  <cp:revision>32</cp:revision>
  <dcterms:created xsi:type="dcterms:W3CDTF">2016-02-20T05:29:49Z</dcterms:created>
  <dcterms:modified xsi:type="dcterms:W3CDTF">2016-03-14T02:03:14Z</dcterms:modified>
</cp:coreProperties>
</file>