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3" r:id="rId3"/>
    <p:sldId id="266" r:id="rId4"/>
    <p:sldId id="258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2016(9-ые, 3)</c:v>
                </c:pt>
                <c:pt idx="1">
                  <c:v>2015(11-ые,4</c:v>
                </c:pt>
                <c:pt idx="2">
                  <c:v>2016(11-ые, 1)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66.599999999999994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2016(9-ые, 3)</c:v>
                </c:pt>
                <c:pt idx="1">
                  <c:v>2015(11-ые,4</c:v>
                </c:pt>
                <c:pt idx="2">
                  <c:v>2016(11-ые, 1)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33.300000000000011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наивысший балл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2016(9-ые, 3)</c:v>
                </c:pt>
                <c:pt idx="1">
                  <c:v>2015(11-ые,4</c:v>
                </c:pt>
                <c:pt idx="2">
                  <c:v>2016(11-ые, 1)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60</c:v>
                </c:pt>
                <c:pt idx="2">
                  <c:v>73</c:v>
                </c:pt>
              </c:numCache>
            </c:numRef>
          </c:val>
        </c:ser>
        <c:axId val="62242176"/>
        <c:axId val="62944384"/>
      </c:barChart>
      <c:catAx>
        <c:axId val="62242176"/>
        <c:scaling>
          <c:orientation val="minMax"/>
        </c:scaling>
        <c:axPos val="b"/>
        <c:tickLblPos val="nextTo"/>
        <c:crossAx val="62944384"/>
        <c:crosses val="autoZero"/>
        <c:auto val="1"/>
        <c:lblAlgn val="ctr"/>
        <c:lblOffset val="100"/>
      </c:catAx>
      <c:valAx>
        <c:axId val="62944384"/>
        <c:scaling>
          <c:orientation val="minMax"/>
        </c:scaling>
        <c:axPos val="l"/>
        <c:majorGridlines/>
        <c:numFmt formatCode="General" sourceLinked="1"/>
        <c:tickLblPos val="nextTo"/>
        <c:crossAx val="622421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2015(9-ые, 40)</c:v>
                </c:pt>
                <c:pt idx="1">
                  <c:v>2016(9-ые, 47)</c:v>
                </c:pt>
                <c:pt idx="2">
                  <c:v>2015(11-ые, всего 29</c:v>
                </c:pt>
                <c:pt idx="3">
                  <c:v>2016(11-ые,36)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82.5</c:v>
                </c:pt>
                <c:pt idx="1">
                  <c:v>85.1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2015(9-ые, 40)</c:v>
                </c:pt>
                <c:pt idx="1">
                  <c:v>2016(9-ые, 47)</c:v>
                </c:pt>
                <c:pt idx="2">
                  <c:v>2015(11-ые, всего 29</c:v>
                </c:pt>
                <c:pt idx="3">
                  <c:v>2016(11-ые,36)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63.6</c:v>
                </c:pt>
                <c:pt idx="1">
                  <c:v>65</c:v>
                </c:pt>
                <c:pt idx="2">
                  <c:v>24.1</c:v>
                </c:pt>
                <c:pt idx="3">
                  <c:v>30.5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НАИВЫСШИЙ БАЛЛ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2015(9-ые, 40)</c:v>
                </c:pt>
                <c:pt idx="1">
                  <c:v>2016(9-ые, 47)</c:v>
                </c:pt>
                <c:pt idx="2">
                  <c:v>2015(11-ые, всего 29</c:v>
                </c:pt>
                <c:pt idx="3">
                  <c:v>2016(11-ые,36)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39</c:v>
                </c:pt>
                <c:pt idx="1">
                  <c:v>38</c:v>
                </c:pt>
                <c:pt idx="2">
                  <c:v>82</c:v>
                </c:pt>
                <c:pt idx="3">
                  <c:v>93</c:v>
                </c:pt>
              </c:numCache>
            </c:numRef>
          </c:val>
        </c:ser>
        <c:axId val="63690240"/>
        <c:axId val="63729664"/>
      </c:barChart>
      <c:catAx>
        <c:axId val="63690240"/>
        <c:scaling>
          <c:orientation val="minMax"/>
        </c:scaling>
        <c:axPos val="b"/>
        <c:tickLblPos val="nextTo"/>
        <c:crossAx val="63729664"/>
        <c:crosses val="autoZero"/>
        <c:auto val="1"/>
        <c:lblAlgn val="ctr"/>
        <c:lblOffset val="100"/>
      </c:catAx>
      <c:valAx>
        <c:axId val="63729664"/>
        <c:scaling>
          <c:orientation val="minMax"/>
        </c:scaling>
        <c:axPos val="l"/>
        <c:majorGridlines/>
        <c:numFmt formatCode="General" sourceLinked="1"/>
        <c:tickLblPos val="nextTo"/>
        <c:crossAx val="636902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11 А (Прокопчук И.И.)</c:v>
                </c:pt>
                <c:pt idx="1">
                  <c:v> 11 Б (Ильинова С.Д.)</c:v>
                </c:pt>
                <c:pt idx="2">
                  <c:v>Колличество: 29.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11 А (Прокопчук И.И.)</c:v>
                </c:pt>
                <c:pt idx="1">
                  <c:v> 11 Б (Ильинова С.Д.)</c:v>
                </c:pt>
                <c:pt idx="2">
                  <c:v>Колличество: 29.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50.4</c:v>
                </c:pt>
                <c:pt idx="1">
                  <c:v>56.8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наивысший балл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11 А (Прокопчук И.И.)</c:v>
                </c:pt>
                <c:pt idx="1">
                  <c:v> 11 Б (Ильинова С.Д.)</c:v>
                </c:pt>
                <c:pt idx="2">
                  <c:v>Колличество: 29.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62</c:v>
                </c:pt>
                <c:pt idx="1">
                  <c:v>82</c:v>
                </c:pt>
              </c:numCache>
            </c:numRef>
          </c:val>
        </c:ser>
        <c:axId val="68114304"/>
        <c:axId val="68115840"/>
      </c:barChart>
      <c:catAx>
        <c:axId val="68114304"/>
        <c:scaling>
          <c:orientation val="minMax"/>
        </c:scaling>
        <c:axPos val="b"/>
        <c:tickLblPos val="nextTo"/>
        <c:crossAx val="68115840"/>
        <c:crosses val="autoZero"/>
        <c:auto val="1"/>
        <c:lblAlgn val="ctr"/>
        <c:lblOffset val="100"/>
      </c:catAx>
      <c:valAx>
        <c:axId val="68115840"/>
        <c:scaling>
          <c:orientation val="minMax"/>
        </c:scaling>
        <c:axPos val="l"/>
        <c:majorGridlines/>
        <c:numFmt formatCode="General" sourceLinked="1"/>
        <c:tickLblPos val="nextTo"/>
        <c:crossAx val="68114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11 А (Ильинова С.Д.)</c:v>
                </c:pt>
                <c:pt idx="1">
                  <c:v>Колличество: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балл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11 А (Ильинова С.Д.)</c:v>
                </c:pt>
                <c:pt idx="1">
                  <c:v>Колличество: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48.8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наивысший балл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11 А (Ильинова С.Д.)</c:v>
                </c:pt>
                <c:pt idx="1">
                  <c:v>Колличество: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60</c:v>
                </c:pt>
              </c:numCache>
            </c:numRef>
          </c:val>
        </c:ser>
        <c:axId val="68150016"/>
        <c:axId val="68151552"/>
      </c:barChart>
      <c:catAx>
        <c:axId val="68150016"/>
        <c:scaling>
          <c:orientation val="minMax"/>
        </c:scaling>
        <c:axPos val="b"/>
        <c:tickLblPos val="nextTo"/>
        <c:crossAx val="68151552"/>
        <c:crosses val="autoZero"/>
        <c:auto val="1"/>
        <c:lblAlgn val="ctr"/>
        <c:lblOffset val="100"/>
      </c:catAx>
      <c:valAx>
        <c:axId val="68151552"/>
        <c:scaling>
          <c:orientation val="minMax"/>
        </c:scaling>
        <c:axPos val="l"/>
        <c:majorGridlines/>
        <c:numFmt formatCode="General" sourceLinked="1"/>
        <c:tickLblPos val="nextTo"/>
        <c:crossAx val="68150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%успеваемости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А (Батюшкина В.П.)</c:v>
                </c:pt>
                <c:pt idx="1">
                  <c:v>9 Б (Михайлова Л.Н.)</c:v>
                </c:pt>
                <c:pt idx="2">
                  <c:v>9 В (Ильинова С.Д.)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90.9</c:v>
                </c:pt>
                <c:pt idx="1">
                  <c:v>57.1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А (Батюшкина В.П.)</c:v>
                </c:pt>
                <c:pt idx="1">
                  <c:v>9 Б (Михайлова Л.Н.)</c:v>
                </c:pt>
                <c:pt idx="2">
                  <c:v>9 В (Ильинова С.Д.)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40</c:v>
                </c:pt>
                <c:pt idx="1">
                  <c:v>62.2</c:v>
                </c:pt>
                <c:pt idx="2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Наивысший балл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9 А (Батюшкина В.П.)</c:v>
                </c:pt>
                <c:pt idx="1">
                  <c:v>9 Б (Михайлова Л.Н.)</c:v>
                </c:pt>
                <c:pt idx="2">
                  <c:v>9 В (Ильинова С.Д.)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37</c:v>
                </c:pt>
                <c:pt idx="1">
                  <c:v>34</c:v>
                </c:pt>
                <c:pt idx="2">
                  <c:v>39</c:v>
                </c:pt>
                <c:pt idx="3">
                  <c:v>0</c:v>
                </c:pt>
              </c:numCache>
            </c:numRef>
          </c:val>
        </c:ser>
        <c:axId val="60872576"/>
        <c:axId val="60874112"/>
      </c:barChart>
      <c:catAx>
        <c:axId val="60872576"/>
        <c:scaling>
          <c:orientation val="minMax"/>
        </c:scaling>
        <c:axPos val="b"/>
        <c:tickLblPos val="nextTo"/>
        <c:crossAx val="60874112"/>
        <c:crosses val="autoZero"/>
        <c:auto val="1"/>
        <c:lblAlgn val="ctr"/>
        <c:lblOffset val="100"/>
      </c:catAx>
      <c:valAx>
        <c:axId val="60874112"/>
        <c:scaling>
          <c:orientation val="minMax"/>
        </c:scaling>
        <c:axPos val="l"/>
        <c:majorGridlines/>
        <c:numFmt formatCode="General" sourceLinked="1"/>
        <c:tickLblPos val="nextTo"/>
        <c:crossAx val="608725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15967-A5D5-40C1-9B19-1897954C259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7A8F7-0493-49EC-A9D2-78B4544A9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A63595-FB5E-4D4D-8508-766F2360B1B4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985305-653E-4FA2-A38D-277883780B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Итоги ОГЭ и ЕГЭ по русскому языку и литературе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за </a:t>
            </a:r>
            <a:r>
              <a:rPr lang="ru-RU" sz="4000" dirty="0" smtClean="0"/>
              <a:t>2014 – 2015, </a:t>
            </a:r>
            <a:br>
              <a:rPr lang="ru-RU" sz="4000" dirty="0" smtClean="0"/>
            </a:br>
            <a:r>
              <a:rPr lang="ru-RU" sz="4000" dirty="0" smtClean="0"/>
              <a:t>2015-2016 учебные годы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762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ОГЭ, ЕГЭ по литературе </a:t>
            </a:r>
            <a:br>
              <a:rPr lang="ru-RU" dirty="0" smtClean="0"/>
            </a:br>
            <a:r>
              <a:rPr lang="ru-RU" dirty="0" smtClean="0"/>
              <a:t> за 2014-2015, 2015-2016 учебные годы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ОГЭ, ЕГЭ</a:t>
            </a:r>
            <a:br>
              <a:rPr lang="ru-RU" dirty="0" smtClean="0"/>
            </a:br>
            <a:r>
              <a:rPr lang="ru-RU" dirty="0" smtClean="0"/>
              <a:t> по русскому </a:t>
            </a:r>
            <a:r>
              <a:rPr lang="ru-RU" dirty="0" smtClean="0"/>
              <a:t>языку </a:t>
            </a:r>
            <a:r>
              <a:rPr lang="ru-RU" smtClean="0"/>
              <a:t>за 2014-2015,</a:t>
            </a:r>
            <a:br>
              <a:rPr lang="ru-RU" smtClean="0"/>
            </a:br>
            <a:r>
              <a:rPr lang="ru-RU" smtClean="0"/>
              <a:t>2015-2016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ЕГЭ по русскому языку  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ЕГЭ по литературе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ОГЭ по русскому языку среди 9 –</a:t>
            </a:r>
            <a:r>
              <a:rPr lang="ru-RU" dirty="0" err="1" smtClean="0"/>
              <a:t>ых</a:t>
            </a:r>
            <a:r>
              <a:rPr lang="ru-RU" dirty="0" smtClean="0"/>
              <a:t> классов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491</TotalTime>
  <Words>38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Итоги ОГЭ и ЕГЭ по русскому языку и литературе  за 2014 – 2015,  2015-2016 учебные годы</vt:lpstr>
      <vt:lpstr>Результаты ОГЭ, ЕГЭ по литературе   за 2014-2015, 2015-2016 учебные годы</vt:lpstr>
      <vt:lpstr>Результаты ОГЭ, ЕГЭ  по русскому языку за 2014-2015, 2015-2016</vt:lpstr>
      <vt:lpstr>Результаты ЕГЭ по русскому языку  </vt:lpstr>
      <vt:lpstr>Результаты ЕГЭ по литературе </vt:lpstr>
      <vt:lpstr>Результаты ОГЭ по русскому языку среди 9 –ых классов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30</cp:revision>
  <dcterms:created xsi:type="dcterms:W3CDTF">2015-09-23T23:21:03Z</dcterms:created>
  <dcterms:modified xsi:type="dcterms:W3CDTF">2016-12-10T06:12:29Z</dcterms:modified>
</cp:coreProperties>
</file>