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9" r:id="rId2"/>
    <p:sldId id="257" r:id="rId3"/>
    <p:sldId id="264" r:id="rId4"/>
    <p:sldId id="275" r:id="rId5"/>
    <p:sldId id="277" r:id="rId6"/>
    <p:sldId id="279" r:id="rId7"/>
    <p:sldId id="280" r:id="rId8"/>
    <p:sldId id="278" r:id="rId9"/>
    <p:sldId id="281" r:id="rId10"/>
    <p:sldId id="267" r:id="rId11"/>
    <p:sldId id="258" r:id="rId12"/>
    <p:sldId id="268" r:id="rId13"/>
    <p:sldId id="287" r:id="rId14"/>
    <p:sldId id="288" r:id="rId15"/>
    <p:sldId id="259" r:id="rId16"/>
    <p:sldId id="260" r:id="rId17"/>
    <p:sldId id="261" r:id="rId18"/>
    <p:sldId id="282" r:id="rId19"/>
    <p:sldId id="286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1" autoAdjust="0"/>
    <p:restoredTop sz="94660"/>
  </p:normalViewPr>
  <p:slideViewPr>
    <p:cSldViewPr>
      <p:cViewPr varScale="1">
        <p:scale>
          <a:sx n="71" d="100"/>
          <a:sy n="71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D15D5-CF36-4871-BC18-32F4BAE960B2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00CDF-0167-4ECC-B069-97834B717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00CDF-0167-4ECC-B069-97834B7176B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00CDF-0167-4ECC-B069-97834B7176B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7D52-7BFF-43FC-8873-5C4E85399B3F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B79F-9E46-48FA-A8F0-93ED83204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7D52-7BFF-43FC-8873-5C4E85399B3F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B79F-9E46-48FA-A8F0-93ED83204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7D52-7BFF-43FC-8873-5C4E85399B3F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B79F-9E46-48FA-A8F0-93ED83204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7D52-7BFF-43FC-8873-5C4E85399B3F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B79F-9E46-48FA-A8F0-93ED83204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7D52-7BFF-43FC-8873-5C4E85399B3F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B79F-9E46-48FA-A8F0-93ED83204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7D52-7BFF-43FC-8873-5C4E85399B3F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B79F-9E46-48FA-A8F0-93ED83204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7D52-7BFF-43FC-8873-5C4E85399B3F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B79F-9E46-48FA-A8F0-93ED83204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7D52-7BFF-43FC-8873-5C4E85399B3F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B79F-9E46-48FA-A8F0-93ED83204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7D52-7BFF-43FC-8873-5C4E85399B3F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B79F-9E46-48FA-A8F0-93ED83204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7D52-7BFF-43FC-8873-5C4E85399B3F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B79F-9E46-48FA-A8F0-93ED83204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7D52-7BFF-43FC-8873-5C4E85399B3F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9BB79F-9E46-48FA-A8F0-93ED832046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9E7D52-7BFF-43FC-8873-5C4E85399B3F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9BB79F-9E46-48FA-A8F0-93ED832046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532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Папка достижений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935480"/>
            <a:ext cx="41148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 Прокопчук Ирины Ивановны,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 учителя русского языка и литературы 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1 категории</a:t>
            </a:r>
          </a:p>
          <a:p>
            <a:pPr algn="ctr">
              <a:buNone/>
            </a:pPr>
            <a:endParaRPr lang="ru-RU" dirty="0" smtClean="0">
              <a:solidFill>
                <a:srgbClr val="7030A0"/>
              </a:solidFill>
            </a:endParaRPr>
          </a:p>
        </p:txBody>
      </p:sp>
      <p:pic>
        <p:nvPicPr>
          <p:cNvPr id="4" name="Содержимое 4" descr="CIMG0427.JPG"/>
          <p:cNvPicPr>
            <a:picLocks noChangeAspect="1"/>
          </p:cNvPicPr>
          <p:nvPr/>
        </p:nvPicPr>
        <p:blipFill>
          <a:blip r:embed="rId2" cstate="print"/>
          <a:srcRect l="13750" r="22500"/>
          <a:stretch>
            <a:fillRect/>
          </a:stretch>
        </p:blipFill>
        <p:spPr>
          <a:xfrm>
            <a:off x="500034" y="2000240"/>
            <a:ext cx="3643338" cy="3833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Обобщение опыта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Открытый урок  по литературе: «Равнодушие  есть неосуществлённое зло» (2008 г, по рассказу Е. Носова «Кукла»)</a:t>
            </a:r>
          </a:p>
          <a:p>
            <a:r>
              <a:rPr lang="ru-RU" sz="2000" dirty="0" smtClean="0"/>
              <a:t>УМК учебного кабинета как новая образовательная среда на примере кабинета русского языка и литературы (улусная ярмарка 2009)</a:t>
            </a:r>
          </a:p>
          <a:p>
            <a:r>
              <a:rPr lang="ru-RU" sz="2000" dirty="0" smtClean="0"/>
              <a:t>«</a:t>
            </a:r>
            <a:r>
              <a:rPr lang="ru-RU" sz="2000" dirty="0" err="1" smtClean="0"/>
              <a:t>Кычкинские</a:t>
            </a:r>
            <a:r>
              <a:rPr lang="ru-RU" sz="2000" dirty="0" smtClean="0"/>
              <a:t> чтения» по теме «Способы развития коммуникативных навыков на уроках» (2011 г)</a:t>
            </a:r>
          </a:p>
          <a:p>
            <a:r>
              <a:rPr lang="ru-RU" sz="1800" dirty="0" smtClean="0"/>
              <a:t>Выступление на педагогических чтений «Международного летнего института повышения квалификации. Летние каникулы. «Технология успеха»  по теме: «Способы развития коммуникативных навыков на уроках русского языка и литературы» (2011 г)</a:t>
            </a:r>
          </a:p>
          <a:p>
            <a:r>
              <a:rPr lang="ru-RU" sz="1800" dirty="0" smtClean="0"/>
              <a:t>Стендовая защита предметного модуля «Внеклассное чтение как интересный досуг на уроках литературы» (2012 г)</a:t>
            </a:r>
          </a:p>
          <a:p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Повышение квалификации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900" dirty="0" smtClean="0"/>
              <a:t>Удостоверение о краткосрочном повышении квалификации </a:t>
            </a:r>
            <a:r>
              <a:rPr lang="ru-RU" sz="2400" dirty="0" smtClean="0"/>
              <a:t>«</a:t>
            </a:r>
            <a:r>
              <a:rPr lang="ru-RU" sz="2100" dirty="0" smtClean="0"/>
              <a:t>Научно-психологическое сопровождение безопасной образовательной среды» с 16.2.10 по 20.2.10</a:t>
            </a:r>
          </a:p>
          <a:p>
            <a:r>
              <a:rPr lang="ru-RU" sz="2400" dirty="0" smtClean="0"/>
              <a:t>Удостоверение о </a:t>
            </a:r>
            <a:r>
              <a:rPr lang="ru-RU" sz="1900" dirty="0" smtClean="0"/>
              <a:t>краткосрочном повышении квалификации по теме «Технология проектирования в условиях введения Федеральных государственных стандартов второго поколения» в объёме 72 часа с 23 июня 2011 по 30 июня 2011г. (Номер 799)</a:t>
            </a:r>
          </a:p>
          <a:p>
            <a:r>
              <a:rPr lang="ru-RU" sz="1900" dirty="0" smtClean="0"/>
              <a:t>Сертификат  участнику педагогических чтений «Международного летнего института повышения квалификации. Летние каникулы. «Технология успеха» по теме: Способы развития коммуникативных навыков на уроках русского языка и литературы</a:t>
            </a:r>
            <a:endParaRPr lang="ru-RU" sz="19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Свидетельство о курсах по практическому применению программы: 1С: Хронограф Школа 2.5.ПРОФ конфигурации комплекса 1 С: Управление школой. (апрель 2010)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Внеурочная деятельность по предмету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Элективные курсы</a:t>
            </a:r>
          </a:p>
          <a:p>
            <a:r>
              <a:rPr lang="ru-RU" dirty="0" smtClean="0"/>
              <a:t>Сценарии мероприятий по РНК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Участие в педагогической ярмарке</a:t>
            </a:r>
            <a:endParaRPr lang="ru-RU" dirty="0"/>
          </a:p>
        </p:txBody>
      </p:sp>
      <p:pic>
        <p:nvPicPr>
          <p:cNvPr id="4" name="Picture 2" descr="C:\Users\Ирина\Desktop\IMG_16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C00000"/>
                </a:solidFill>
              </a:rPr>
              <a:t>Общественная работа</a:t>
            </a:r>
            <a:endParaRPr lang="ru-RU"/>
          </a:p>
        </p:txBody>
      </p:sp>
      <p:pic>
        <p:nvPicPr>
          <p:cNvPr id="4" name="Picture 2" descr="C:\Users\Ирина\Desktop\Изображение 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Награды и поощрения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Грамоты, благодарственные письма</a:t>
            </a:r>
          </a:p>
          <a:p>
            <a:r>
              <a:rPr lang="ru-RU" sz="2800" dirty="0" smtClean="0"/>
              <a:t>Сертификаты</a:t>
            </a:r>
            <a:r>
              <a:rPr lang="ru-RU" sz="1900" dirty="0" smtClean="0"/>
              <a:t>: распространение на уровне школы в форме литературного вечера «Праздник русской берёзки»(2006-2007)</a:t>
            </a:r>
          </a:p>
          <a:p>
            <a:r>
              <a:rPr lang="ru-RU" sz="1900" dirty="0" smtClean="0"/>
              <a:t>«</a:t>
            </a:r>
            <a:r>
              <a:rPr lang="ru-RU" sz="1900" dirty="0" err="1" smtClean="0"/>
              <a:t>Уваровские</a:t>
            </a:r>
            <a:r>
              <a:rPr lang="ru-RU" sz="1900" dirty="0" smtClean="0"/>
              <a:t> чтения» по теме «</a:t>
            </a:r>
            <a:r>
              <a:rPr lang="ru-RU" sz="1900" dirty="0" err="1" smtClean="0"/>
              <a:t>Межпредметная</a:t>
            </a:r>
            <a:r>
              <a:rPr lang="ru-RU" sz="1900" dirty="0" smtClean="0"/>
              <a:t> связь на уроках литературы, истории и РНК» (2006-2007)</a:t>
            </a:r>
          </a:p>
          <a:p>
            <a:r>
              <a:rPr lang="ru-RU" sz="1900" dirty="0" smtClean="0"/>
              <a:t>Распространение опыта внеклассной работы с детьми по русской национальной культуре в улусе (2007-2008)</a:t>
            </a:r>
          </a:p>
          <a:p>
            <a:r>
              <a:rPr lang="ru-RU" sz="1900" dirty="0" smtClean="0"/>
              <a:t>Обладатель номинации «Гражданско-патриотическое воспитание» в форме открытого классного часа по теме «</a:t>
            </a:r>
            <a:r>
              <a:rPr lang="ru-RU" sz="1900" dirty="0" err="1" smtClean="0"/>
              <a:t>Жиганск-моя</a:t>
            </a:r>
            <a:r>
              <a:rPr lang="ru-RU" sz="1900" dirty="0" smtClean="0"/>
              <a:t> малая Родина» (2008-2009)</a:t>
            </a:r>
          </a:p>
          <a:p>
            <a:r>
              <a:rPr lang="ru-RU" sz="1900" dirty="0" smtClean="0"/>
              <a:t>Участие в улусной ярмарке педагогических идей «От творчества к инновациям»(2008-2009)</a:t>
            </a:r>
          </a:p>
          <a:p>
            <a:r>
              <a:rPr lang="ru-RU" sz="1900" dirty="0" smtClean="0"/>
              <a:t>Молодёжный чемпионат по филологии </a:t>
            </a:r>
            <a:r>
              <a:rPr lang="ru-RU" sz="1900" dirty="0" err="1" smtClean="0"/>
              <a:t>Тарасенко</a:t>
            </a:r>
            <a:r>
              <a:rPr lang="ru-RU" sz="1900" dirty="0" smtClean="0"/>
              <a:t> Наташа 1 место в улусе (2009-2010)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Методическая копилка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«Лексикология» час по выбору в 6 а классе (2008-2019 г).</a:t>
            </a:r>
          </a:p>
          <a:p>
            <a:pPr>
              <a:buNone/>
            </a:pPr>
            <a:r>
              <a:rPr lang="ru-RU" sz="1800" dirty="0" smtClean="0"/>
              <a:t>Элективный курс «Подготовка к малому ЕГЭ» для учащихся 9 классов (2009-2010 г).</a:t>
            </a:r>
          </a:p>
          <a:p>
            <a:pPr>
              <a:buNone/>
            </a:pPr>
            <a:r>
              <a:rPr lang="ru-RU" sz="1800" dirty="0" smtClean="0"/>
              <a:t> «Стилистика»час по выбору  в 10 в классе (2010-2011)</a:t>
            </a:r>
          </a:p>
          <a:p>
            <a:pPr>
              <a:buNone/>
            </a:pPr>
            <a:r>
              <a:rPr lang="ru-RU" sz="1800" dirty="0" smtClean="0"/>
              <a:t>Элективный курс «Подготовка к ЕГЭ. Часть С» для учащихся 11 классов (2010-2011)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Доклад «</a:t>
            </a:r>
            <a:r>
              <a:rPr lang="ru-RU" sz="1800" dirty="0" err="1" smtClean="0"/>
              <a:t>Межпредметная</a:t>
            </a:r>
            <a:r>
              <a:rPr lang="ru-RU" sz="1800" dirty="0" smtClean="0"/>
              <a:t> связь на уроках литературы, истории и РНК» (2007)</a:t>
            </a:r>
          </a:p>
          <a:p>
            <a:r>
              <a:rPr lang="ru-RU" sz="1800" dirty="0" smtClean="0"/>
              <a:t>Открытый урок литературы по теме «Равнодушие есть неосуществлённое зло» по рассказу Е.Носова «Кукла» (2008-2009).</a:t>
            </a:r>
          </a:p>
          <a:p>
            <a:r>
              <a:rPr lang="ru-RU" sz="1800" dirty="0" smtClean="0"/>
              <a:t>Доклад  «Способы образования коммуникативных способов на уроках русского языка и литературы. (2011)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Научно-исследовательская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Участие в школьном и улусном этапе: </a:t>
            </a:r>
            <a:r>
              <a:rPr lang="ru-RU" sz="1600" dirty="0" smtClean="0"/>
              <a:t>«</a:t>
            </a:r>
            <a:r>
              <a:rPr lang="ru-RU" sz="1600" dirty="0" err="1" smtClean="0"/>
              <a:t>Уваровские</a:t>
            </a:r>
            <a:r>
              <a:rPr lang="ru-RU" sz="1600" dirty="0" smtClean="0"/>
              <a:t> чтения» ученицы 8 б класса </a:t>
            </a:r>
            <a:r>
              <a:rPr lang="ru-RU" sz="1600" dirty="0" err="1" smtClean="0">
                <a:solidFill>
                  <a:srgbClr val="C00000"/>
                </a:solidFill>
              </a:rPr>
              <a:t>Корниенко</a:t>
            </a:r>
            <a:r>
              <a:rPr lang="ru-RU" sz="1600" dirty="0" smtClean="0">
                <a:solidFill>
                  <a:srgbClr val="C00000"/>
                </a:solidFill>
              </a:rPr>
              <a:t> Виктории </a:t>
            </a:r>
            <a:r>
              <a:rPr lang="ru-RU" sz="1600" dirty="0" smtClean="0"/>
              <a:t>по теме «Диалект жителей </a:t>
            </a:r>
            <a:r>
              <a:rPr lang="ru-RU" sz="1600" dirty="0" err="1" smtClean="0"/>
              <a:t>Жиганска</a:t>
            </a:r>
            <a:r>
              <a:rPr lang="ru-RU" sz="1600" dirty="0" smtClean="0"/>
              <a:t>», </a:t>
            </a:r>
            <a:r>
              <a:rPr lang="ru-RU" sz="1600" dirty="0" smtClean="0">
                <a:solidFill>
                  <a:srgbClr val="7030A0"/>
                </a:solidFill>
              </a:rPr>
              <a:t>номинация «Практическая значимость», 3 место в секции «Краеведение»</a:t>
            </a:r>
            <a:r>
              <a:rPr lang="ru-RU" sz="1600" dirty="0" smtClean="0"/>
              <a:t>(2008-2009)</a:t>
            </a:r>
          </a:p>
          <a:p>
            <a:r>
              <a:rPr lang="ru-RU" sz="1600" dirty="0" smtClean="0"/>
              <a:t>«</a:t>
            </a:r>
            <a:r>
              <a:rPr lang="ru-RU" sz="1600" dirty="0" err="1" smtClean="0"/>
              <a:t>Кычкинские</a:t>
            </a:r>
            <a:r>
              <a:rPr lang="ru-RU" sz="1600" dirty="0" smtClean="0"/>
              <a:t> чтения» улусное мероприятие: ученица 6 Б класса </a:t>
            </a:r>
            <a:r>
              <a:rPr lang="ru-RU" sz="1600" dirty="0" smtClean="0">
                <a:solidFill>
                  <a:srgbClr val="00B0F0"/>
                </a:solidFill>
              </a:rPr>
              <a:t>Рудых Алёна </a:t>
            </a:r>
            <a:r>
              <a:rPr lang="ru-RU" sz="1600" dirty="0" smtClean="0"/>
              <a:t>по теме «</a:t>
            </a:r>
            <a:r>
              <a:rPr lang="ru-RU" sz="1600" dirty="0" smtClean="0">
                <a:solidFill>
                  <a:srgbClr val="00B050"/>
                </a:solidFill>
              </a:rPr>
              <a:t>Макаров Пётр </a:t>
            </a:r>
            <a:r>
              <a:rPr lang="ru-RU" sz="1600" dirty="0" err="1" smtClean="0">
                <a:solidFill>
                  <a:srgbClr val="00B050"/>
                </a:solidFill>
              </a:rPr>
              <a:t>Гриргорьевич</a:t>
            </a:r>
            <a:r>
              <a:rPr lang="ru-RU" sz="1600" dirty="0" smtClean="0">
                <a:solidFill>
                  <a:srgbClr val="00B050"/>
                </a:solidFill>
              </a:rPr>
              <a:t>, учитель –ветеран» </a:t>
            </a:r>
            <a:r>
              <a:rPr lang="ru-RU" sz="1600" dirty="0" err="1" smtClean="0"/>
              <a:t>сетртификат</a:t>
            </a:r>
            <a:r>
              <a:rPr lang="ru-RU" sz="1600" dirty="0" smtClean="0"/>
              <a:t> за участие (2009-2010)</a:t>
            </a:r>
          </a:p>
          <a:p>
            <a:r>
              <a:rPr lang="ru-RU" sz="1600" dirty="0" smtClean="0"/>
              <a:t>Школьный этап</a:t>
            </a:r>
            <a:r>
              <a:rPr lang="ru-RU" sz="1600" dirty="0" smtClean="0">
                <a:solidFill>
                  <a:srgbClr val="0070C0"/>
                </a:solidFill>
              </a:rPr>
              <a:t>: </a:t>
            </a:r>
            <a:r>
              <a:rPr lang="ru-RU" sz="1600" dirty="0" err="1" smtClean="0">
                <a:solidFill>
                  <a:srgbClr val="0070C0"/>
                </a:solidFill>
              </a:rPr>
              <a:t>Анастахов</a:t>
            </a:r>
            <a:r>
              <a:rPr lang="ru-RU" sz="1600" dirty="0" smtClean="0">
                <a:solidFill>
                  <a:srgbClr val="0070C0"/>
                </a:solidFill>
              </a:rPr>
              <a:t> Саша </a:t>
            </a:r>
            <a:r>
              <a:rPr lang="ru-RU" sz="1600" dirty="0" smtClean="0"/>
              <a:t>«Г.М. Василевич как </a:t>
            </a:r>
            <a:r>
              <a:rPr lang="ru-RU" sz="1600" dirty="0" err="1" smtClean="0"/>
              <a:t>этнограф-тунгусовед</a:t>
            </a:r>
            <a:r>
              <a:rPr lang="ru-RU" sz="1600" dirty="0" smtClean="0"/>
              <a:t>»(2009-2010)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Трофимов Дима</a:t>
            </a:r>
            <a:r>
              <a:rPr lang="ru-RU" sz="1600" dirty="0" smtClean="0"/>
              <a:t>, республиканский этап по теме «</a:t>
            </a:r>
            <a:r>
              <a:rPr lang="ru-RU" sz="1600" dirty="0" smtClean="0">
                <a:solidFill>
                  <a:srgbClr val="92D050"/>
                </a:solidFill>
              </a:rPr>
              <a:t>Духовные ценности эвенкийского народа (на примере </a:t>
            </a:r>
            <a:r>
              <a:rPr lang="ru-RU" sz="1600" dirty="0" err="1" smtClean="0">
                <a:solidFill>
                  <a:srgbClr val="92D050"/>
                </a:solidFill>
              </a:rPr>
              <a:t>Жиганского</a:t>
            </a:r>
            <a:r>
              <a:rPr lang="ru-RU" sz="1600" dirty="0" smtClean="0">
                <a:solidFill>
                  <a:srgbClr val="92D050"/>
                </a:solidFill>
              </a:rPr>
              <a:t> района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)»</a:t>
            </a:r>
            <a:r>
              <a:rPr lang="ru-RU" sz="1600" dirty="0" smtClean="0">
                <a:solidFill>
                  <a:srgbClr val="C00000"/>
                </a:solidFill>
              </a:rPr>
              <a:t>(2012 г)</a:t>
            </a:r>
          </a:p>
          <a:p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 Участие в школьном и улусном этапе: </a:t>
            </a:r>
            <a:r>
              <a:rPr lang="ru-RU" sz="1600" dirty="0" smtClean="0"/>
              <a:t>«</a:t>
            </a:r>
            <a:r>
              <a:rPr lang="ru-RU" sz="1600" dirty="0" err="1" smtClean="0"/>
              <a:t>Уваровские</a:t>
            </a:r>
            <a:r>
              <a:rPr lang="ru-RU" sz="1600" dirty="0" smtClean="0"/>
              <a:t> чтения» ученицы 7 б класса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Семёновой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Анжелики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 smtClean="0"/>
              <a:t>по теме «Обрядовые праздники русского и якутского народов» (2009-2010)</a:t>
            </a:r>
          </a:p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Семёнова Анжелика </a:t>
            </a:r>
            <a:r>
              <a:rPr lang="ru-RU" sz="1600" dirty="0" smtClean="0"/>
              <a:t>«</a:t>
            </a:r>
            <a:r>
              <a:rPr lang="ru-RU" sz="1600" dirty="0" smtClean="0">
                <a:solidFill>
                  <a:srgbClr val="7030A0"/>
                </a:solidFill>
              </a:rPr>
              <a:t>Обрядовые праздники русского, якутского и эвенкийского народа» </a:t>
            </a:r>
            <a:r>
              <a:rPr lang="ru-RU" sz="1600" dirty="0" smtClean="0"/>
              <a:t>(2010-2011)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Громова Кристина </a:t>
            </a:r>
            <a:r>
              <a:rPr lang="ru-RU" sz="1600" dirty="0" smtClean="0"/>
              <a:t>«</a:t>
            </a:r>
            <a:r>
              <a:rPr lang="ru-RU" sz="1600" dirty="0" err="1" smtClean="0"/>
              <a:t>Бисероплетение</a:t>
            </a:r>
            <a:r>
              <a:rPr lang="ru-RU" sz="1600" dirty="0" smtClean="0"/>
              <a:t> как вод декоративно-прикладного искусства жителей </a:t>
            </a:r>
            <a:r>
              <a:rPr lang="ru-RU" sz="1600" dirty="0" err="1" smtClean="0"/>
              <a:t>Жиганска</a:t>
            </a:r>
            <a:r>
              <a:rPr lang="ru-RU" sz="1600" dirty="0" smtClean="0"/>
              <a:t>», 3 место в секции «Науки о земле» (2010-2011), </a:t>
            </a:r>
            <a:r>
              <a:rPr lang="ru-RU" sz="1600" dirty="0" smtClean="0">
                <a:solidFill>
                  <a:srgbClr val="FF0000"/>
                </a:solidFill>
              </a:rPr>
              <a:t>участие в республиканском НПК по теме: «</a:t>
            </a:r>
            <a:r>
              <a:rPr lang="ru-RU" sz="1600" dirty="0" err="1" smtClean="0">
                <a:solidFill>
                  <a:srgbClr val="FF0000"/>
                </a:solidFill>
              </a:rPr>
              <a:t>Бисероплетение</a:t>
            </a:r>
            <a:r>
              <a:rPr lang="ru-RU" sz="1600" dirty="0" smtClean="0">
                <a:solidFill>
                  <a:srgbClr val="FF0000"/>
                </a:solidFill>
              </a:rPr>
              <a:t> – увлечение творческих натур»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Трофимов Дима, </a:t>
            </a:r>
            <a:r>
              <a:rPr lang="ru-RU" sz="1600" dirty="0" smtClean="0"/>
              <a:t>участие в первых «Николаевских чтениях» по теме «Духовное развитие народа» (2010-2011)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Воспитательная работа в классе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Педагогическое кредо</a:t>
            </a:r>
            <a:r>
              <a:rPr lang="ru-RU" dirty="0" smtClean="0">
                <a:solidFill>
                  <a:srgbClr val="7030A0"/>
                </a:solidFill>
              </a:rPr>
              <a:t>: В главном единство, в спорном  свобода , во всём  - любовь</a:t>
            </a:r>
            <a:r>
              <a:rPr lang="ru-RU" dirty="0" smtClean="0"/>
              <a:t>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4" descr="CIMG4181"/>
          <p:cNvPicPr>
            <a:picLocks noChangeAspect="1" noChangeArrowheads="1"/>
          </p:cNvPicPr>
          <p:nvPr/>
        </p:nvPicPr>
        <p:blipFill>
          <a:blip r:embed="rId2"/>
          <a:srcRect l="-7257" t="27772"/>
          <a:stretch>
            <a:fillRect/>
          </a:stretch>
        </p:blipFill>
        <p:spPr bwMode="auto">
          <a:xfrm>
            <a:off x="857224" y="2857496"/>
            <a:ext cx="7062811" cy="356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305800" cy="307183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Программа развития классного коллектива </a:t>
            </a:r>
            <a:br>
              <a:rPr lang="ru-RU" sz="6000" dirty="0" smtClean="0"/>
            </a:b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Общие сведения об учителе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Ф.И.О: Прокопчук Ирина Ивановна</a:t>
            </a:r>
          </a:p>
          <a:p>
            <a:r>
              <a:rPr lang="ru-RU" sz="2400" dirty="0" smtClean="0"/>
              <a:t>Образовательное учреждение: МОУ «</a:t>
            </a:r>
            <a:r>
              <a:rPr lang="ru-RU" sz="2400" dirty="0" err="1" smtClean="0"/>
              <a:t>Жиганская</a:t>
            </a:r>
            <a:r>
              <a:rPr lang="ru-RU" sz="2400" dirty="0" smtClean="0"/>
              <a:t> СОШ»</a:t>
            </a:r>
          </a:p>
          <a:p>
            <a:r>
              <a:rPr lang="ru-RU" sz="2400" dirty="0" smtClean="0"/>
              <a:t>Дата рождения: 1.11.1972 </a:t>
            </a:r>
          </a:p>
          <a:p>
            <a:r>
              <a:rPr lang="ru-RU" sz="2400" dirty="0" smtClean="0"/>
              <a:t>Образование: Высшее</a:t>
            </a:r>
          </a:p>
          <a:p>
            <a:r>
              <a:rPr lang="ru-RU" sz="2400" dirty="0" smtClean="0"/>
              <a:t>Название учебного заведения: ЯГУ </a:t>
            </a:r>
            <a:r>
              <a:rPr lang="ru-RU" sz="2400" dirty="0" err="1" smtClean="0"/>
              <a:t>им.М.К.Аммосова</a:t>
            </a:r>
            <a:endParaRPr lang="ru-RU" sz="2400" dirty="0" smtClean="0"/>
          </a:p>
          <a:p>
            <a:r>
              <a:rPr lang="ru-RU" sz="2400" dirty="0" smtClean="0"/>
              <a:t>Специальность: преподаватель русского языка и литературы</a:t>
            </a:r>
          </a:p>
          <a:p>
            <a:r>
              <a:rPr lang="ru-RU" sz="2400" dirty="0" smtClean="0"/>
              <a:t>Стаж педагогической деятельности: 17 лет</a:t>
            </a:r>
          </a:p>
          <a:p>
            <a:r>
              <a:rPr lang="ru-RU" sz="2400" dirty="0" smtClean="0"/>
              <a:t>Квалификация: первая категория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Устав 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600" dirty="0" smtClean="0"/>
              <a:t>Мы и школа.</a:t>
            </a:r>
          </a:p>
          <a:p>
            <a:r>
              <a:rPr lang="ru-RU" sz="2800" dirty="0" smtClean="0"/>
              <a:t>Наш класс – структурное подразделение школы.</a:t>
            </a:r>
          </a:p>
          <a:p>
            <a:r>
              <a:rPr lang="ru-RU" sz="2800" dirty="0" smtClean="0"/>
              <a:t>Мы активные участники всех общественных дел.</a:t>
            </a:r>
          </a:p>
          <a:p>
            <a:r>
              <a:rPr lang="ru-RU" sz="2800" dirty="0" smtClean="0"/>
              <a:t>Наш адрес: кабинет математики, самый уютный и красивый класс в школе.</a:t>
            </a:r>
          </a:p>
          <a:p>
            <a:r>
              <a:rPr lang="ru-RU" sz="3600" dirty="0" smtClean="0"/>
              <a:t>Только мы.</a:t>
            </a:r>
          </a:p>
          <a:p>
            <a:r>
              <a:rPr lang="ru-RU" sz="2800" dirty="0" smtClean="0"/>
              <a:t>Цель: воспитать в себе человека, чтобы созидать.</a:t>
            </a:r>
          </a:p>
          <a:p>
            <a:r>
              <a:rPr lang="ru-RU" sz="2800" dirty="0" smtClean="0"/>
              <a:t>Перспектива: жить так, чтобы тебя уважали.</a:t>
            </a:r>
          </a:p>
          <a:p>
            <a:r>
              <a:rPr lang="ru-RU" sz="2800" dirty="0" smtClean="0"/>
              <a:t>Правила нашей жизни: Мы – самые дружные. Мы работаем над собой, развиваем свои творческие способности. Мы трудимся, чтобы стало лучше вокруг.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Устав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3600" dirty="0" smtClean="0"/>
              <a:t>Мы и наш классный руководитель.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/>
              <a:t>Нашим классным руководителем может быть не каждый учитель, а лишь тот, который нас хорошо знает, любит, понимает и верит в нас.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4000" dirty="0" smtClean="0"/>
              <a:t>Мы и наши родители.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/>
              <a:t>Родители – наши помощники и друзья.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/>
              <a:t>Мы всегда вместе: Мы в школе – они всегда переживают. Мы дома – они контролируют. Мы трудимся – они помогают советом и делом. Мы отдыхаем – они отдыхают и веселятся вместе с нами. </a:t>
            </a:r>
            <a:r>
              <a:rPr lang="ru-RU" sz="4000" dirty="0" smtClean="0"/>
              <a:t>Нельзя огорчать своих родителей.</a:t>
            </a:r>
          </a:p>
          <a:p>
            <a:pPr>
              <a:buNone/>
              <a:defRPr/>
            </a:pPr>
            <a:endParaRPr lang="ru-RU" sz="28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Мы и наши учителя.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/>
              <a:t>Уважаем всех учителей школы.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/>
              <a:t>Стараемся, чтобы учителям было приятно  и интересно с нами работать.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600" dirty="0" smtClean="0"/>
              <a:t>Мы и наши младшие товарищи.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/>
              <a:t>Никогда не обидим наших младших друзей.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/>
              <a:t>Поможем и защитим.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600" dirty="0" smtClean="0"/>
              <a:t>Мы и наши старшие товарищи.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/>
              <a:t>Хотим видеть в них пример для подражания.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/>
              <a:t>Ждём от них совета и помощи. </a:t>
            </a:r>
          </a:p>
          <a:p>
            <a:pPr>
              <a:buNone/>
              <a:defRPr/>
            </a:pPr>
            <a:endParaRPr lang="ru-RU" sz="2800" dirty="0" smtClean="0"/>
          </a:p>
          <a:p>
            <a:pPr>
              <a:buFont typeface="Arial" pitchFamily="34" charset="0"/>
              <a:buChar char="•"/>
              <a:defRPr/>
            </a:pP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и окружающий нас мир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Мы любим нашу малую родину и сделаем её краше.</a:t>
            </a:r>
          </a:p>
          <a:p>
            <a:r>
              <a:rPr lang="ru-RU" sz="2400" dirty="0" smtClean="0"/>
              <a:t>Мы уважаем традиции и бережно относимся к истории.</a:t>
            </a:r>
          </a:p>
          <a:p>
            <a:r>
              <a:rPr lang="ru-RU" sz="2400" dirty="0" smtClean="0"/>
              <a:t>Мы заботимся о природе.</a:t>
            </a:r>
          </a:p>
          <a:p>
            <a:r>
              <a:rPr lang="ru-RU" sz="2400" dirty="0" smtClean="0"/>
              <a:t>Мы соблюдаем чистоту и порядок там, где находимся.</a:t>
            </a:r>
          </a:p>
          <a:p>
            <a:r>
              <a:rPr lang="ru-RU" sz="2400" dirty="0" smtClean="0"/>
              <a:t>Мы заботимся о своём здоровье и здоровье окружающих нас людей.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Эссе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1" spcCol="72000">
            <a:normAutofit lnSpcReduction="10000"/>
          </a:bodyPr>
          <a:lstStyle/>
          <a:p>
            <a:pPr>
              <a:buNone/>
            </a:pPr>
            <a:r>
              <a:rPr lang="ru-RU" sz="1600" dirty="0" smtClean="0"/>
              <a:t>С самого детства меня окружало уважение к школе, учителям, знаниям. Родители с почтением относились к людям, посвятившим себя детям, так как хорошо знали, что воспитывать детей не так уж просто. Когда я решила стать учителем, папа сказал: «Дочь, ты выбрала очень тяжёлую профессию, ведь воспитывать чужих детей большая ответственность, намного сложнее, чем воспитание своих детей. Ведь научить в первую очередь нужно человечности, душевному теплу, любви. Но и отдача от этой работы будет больше, чем от любой другой. И если ты уверенна в своём выборе, то не жди быстрых результатов, это придёт в том случае, если ты на верном пути». Папы уже давно нет, но его слова многократно нашли своё подтверждение.  Стихотворение М. Львовой,  лучше всего характеризуют моё мнение о профессии учитель: </a:t>
            </a:r>
          </a:p>
          <a:p>
            <a:pPr>
              <a:buNone/>
            </a:pPr>
            <a:r>
              <a:rPr lang="ru-RU" sz="1600" dirty="0" smtClean="0"/>
              <a:t>«Как время беспощадно скоротечно. И, кажется, страна идёт ко дну… Но лишь учитель зажигает свечи, когда клянут другие  темноту. И пусть не утихают речи, пусть светятся глаза учеников. Тогда мы зажигаем свечи, когда не прекращается любовь. И лишь учитель честен, добр, сердечен, и лишь учитель искренен и смел. Он потому и зажигает свечи, чтобы не дать пробиться темноте…»</a:t>
            </a:r>
          </a:p>
          <a:p>
            <a:pPr>
              <a:buNone/>
            </a:pPr>
            <a:r>
              <a:rPr lang="ru-RU" sz="1600" dirty="0" smtClean="0"/>
              <a:t>И мой выбор я считаю правильным, именно в этой деятельности я могу принести пользу моей стране.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Качество знаний, степень </a:t>
            </a:r>
            <a:r>
              <a:rPr lang="ru-RU" sz="3600" dirty="0" err="1" smtClean="0"/>
              <a:t>обученности</a:t>
            </a:r>
            <a:r>
              <a:rPr lang="ru-RU" sz="3600" dirty="0" smtClean="0"/>
              <a:t> учащихся по предмету за три года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78027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2008-09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2009-10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2010-11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Успеваемость по русскому языку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Качество по русскому языку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Успеваемость по русской литературе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857263">
                <a:tc>
                  <a:txBody>
                    <a:bodyPr/>
                    <a:lstStyle/>
                    <a:p>
                      <a:r>
                        <a:rPr lang="ru-RU" dirty="0" smtClean="0"/>
                        <a:t>Качество по русской литературе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66,7%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66,7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ГИА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r>
                        <a:rPr lang="ru-RU" dirty="0" err="1" smtClean="0"/>
                        <a:t>усп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r>
                        <a:rPr lang="ru-RU" dirty="0" err="1" smtClean="0"/>
                        <a:t>кач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 яз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2009-10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57,1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ДКР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r>
                        <a:rPr lang="ru-RU" dirty="0" err="1" smtClean="0"/>
                        <a:t>усп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r>
                        <a:rPr lang="ru-RU" dirty="0" err="1" smtClean="0"/>
                        <a:t>кач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</a:t>
                      </a:r>
                      <a:r>
                        <a:rPr lang="ru-RU" baseline="0" dirty="0" smtClean="0"/>
                        <a:t> яз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2009</a:t>
                      </a:r>
                    </a:p>
                    <a:p>
                      <a:r>
                        <a:rPr lang="ru-RU" dirty="0" smtClean="0"/>
                        <a:t>2010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б </a:t>
                      </a:r>
                      <a:r>
                        <a:rPr lang="ru-RU" sz="1200" dirty="0" smtClean="0"/>
                        <a:t>Октябрь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Апрель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11</a:t>
                      </a:r>
                    </a:p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</a:t>
                      </a:r>
                    </a:p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6</a:t>
                      </a:r>
                    </a:p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</a:t>
                      </a:r>
                    </a:p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81.8</a:t>
                      </a:r>
                    </a:p>
                    <a:p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33,3</a:t>
                      </a:r>
                    </a:p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61.7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ЕГЭ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7625268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52"/>
                <a:gridCol w="847252"/>
                <a:gridCol w="847252"/>
                <a:gridCol w="847252"/>
                <a:gridCol w="847252"/>
                <a:gridCol w="847252"/>
                <a:gridCol w="847252"/>
                <a:gridCol w="847252"/>
                <a:gridCol w="8472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Ниж-ий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Сред-ий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Выс-ий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 </a:t>
                      </a:r>
                      <a:r>
                        <a:rPr lang="ru-RU" dirty="0" err="1" smtClean="0"/>
                        <a:t>усп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r>
                        <a:rPr lang="ru-RU" dirty="0" err="1" smtClean="0"/>
                        <a:t>кач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 яз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2009-10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29,4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Лит-ра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Другие показатели достижений учащихся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428736"/>
          <a:ext cx="8215368" cy="186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228"/>
                <a:gridCol w="1369228"/>
                <a:gridCol w="1369228"/>
                <a:gridCol w="1369228"/>
                <a:gridCol w="1369228"/>
                <a:gridCol w="13692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Конкурс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Класс (кол-во)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Место в школе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Место в районе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Место в регионе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«Русский медвежонок»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Филологический</a:t>
                      </a:r>
                      <a:r>
                        <a:rPr lang="ru-RU" sz="1400" baseline="0" dirty="0" smtClean="0"/>
                        <a:t> чемпионат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2009-10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 б (1)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место (</a:t>
                      </a:r>
                      <a:r>
                        <a:rPr lang="ru-RU" sz="1200" dirty="0" err="1" smtClean="0"/>
                        <a:t>Тарасенко</a:t>
                      </a:r>
                      <a:r>
                        <a:rPr lang="ru-RU" sz="1200" dirty="0" smtClean="0"/>
                        <a:t> 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Результаты олимпиад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85926"/>
          <a:ext cx="892975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1785950"/>
                <a:gridCol w="1785950"/>
                <a:gridCol w="1785950"/>
                <a:gridCol w="1785950"/>
              </a:tblGrid>
              <a:tr h="5651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Школьный этап (место)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Улусный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СВФУ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Русский язык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Лит-ра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1237</TotalTime>
  <Words>1488</Words>
  <Application>Microsoft Office PowerPoint</Application>
  <PresentationFormat>Экран (4:3)</PresentationFormat>
  <Paragraphs>225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Папка достижений</vt:lpstr>
      <vt:lpstr>Общие сведения об учителе</vt:lpstr>
      <vt:lpstr>Эссе</vt:lpstr>
      <vt:lpstr>Качество знаний, степень обученности учащихся по предмету за три года</vt:lpstr>
      <vt:lpstr>Результаты ГИА</vt:lpstr>
      <vt:lpstr>Результаты ДКР</vt:lpstr>
      <vt:lpstr>Результаты ЕГЭ</vt:lpstr>
      <vt:lpstr>Другие показатели достижений учащихся</vt:lpstr>
      <vt:lpstr>Результаты олимпиад</vt:lpstr>
      <vt:lpstr>Обобщение опыта работы</vt:lpstr>
      <vt:lpstr>Повышение квалификации</vt:lpstr>
      <vt:lpstr>Внеурочная деятельность по предмету</vt:lpstr>
      <vt:lpstr>Участие в педагогической ярмарке</vt:lpstr>
      <vt:lpstr>Общественная работа</vt:lpstr>
      <vt:lpstr>Награды и поощрения</vt:lpstr>
      <vt:lpstr>Методическая копилка</vt:lpstr>
      <vt:lpstr>Научно-исследовательская работа</vt:lpstr>
      <vt:lpstr>Воспитательная работа в классе</vt:lpstr>
      <vt:lpstr>Программа развития классного коллектива  </vt:lpstr>
      <vt:lpstr>Устав класса</vt:lpstr>
      <vt:lpstr>Устав</vt:lpstr>
      <vt:lpstr>Мы и окружающий нас мир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131</cp:revision>
  <dcterms:created xsi:type="dcterms:W3CDTF">2010-02-28T02:50:25Z</dcterms:created>
  <dcterms:modified xsi:type="dcterms:W3CDTF">2017-02-20T12:11:12Z</dcterms:modified>
</cp:coreProperties>
</file>