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1" r:id="rId2"/>
    <p:sldId id="257" r:id="rId3"/>
    <p:sldId id="258" r:id="rId4"/>
    <p:sldId id="259" r:id="rId5"/>
    <p:sldId id="260" r:id="rId6"/>
    <p:sldId id="263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58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75F02D-4D02-42A5-9DBF-4FD6F7CB2B70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E8031F1-91D8-4958-BE96-89738AF22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F02D-4D02-42A5-9DBF-4FD6F7CB2B70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31F1-91D8-4958-BE96-89738AF22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F02D-4D02-42A5-9DBF-4FD6F7CB2B70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31F1-91D8-4958-BE96-89738AF22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75F02D-4D02-42A5-9DBF-4FD6F7CB2B70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8031F1-91D8-4958-BE96-89738AF22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E75F02D-4D02-42A5-9DBF-4FD6F7CB2B70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E8031F1-91D8-4958-BE96-89738AF22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F02D-4D02-42A5-9DBF-4FD6F7CB2B70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31F1-91D8-4958-BE96-89738AF22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F02D-4D02-42A5-9DBF-4FD6F7CB2B70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31F1-91D8-4958-BE96-89738AF22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75F02D-4D02-42A5-9DBF-4FD6F7CB2B70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8031F1-91D8-4958-BE96-89738AF22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F02D-4D02-42A5-9DBF-4FD6F7CB2B70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031F1-91D8-4958-BE96-89738AF22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75F02D-4D02-42A5-9DBF-4FD6F7CB2B70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8031F1-91D8-4958-BE96-89738AF22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75F02D-4D02-42A5-9DBF-4FD6F7CB2B70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8031F1-91D8-4958-BE96-89738AF22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75F02D-4D02-42A5-9DBF-4FD6F7CB2B70}" type="datetimeFigureOut">
              <a:rPr lang="ru-RU" smtClean="0"/>
              <a:pPr/>
              <a:t>07.12.2011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E8031F1-91D8-4958-BE96-89738AF22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3756598" y="285728"/>
            <a:ext cx="295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МОУ «</a:t>
            </a:r>
            <a:r>
              <a:rPr lang="ru-RU" dirty="0" err="1" smtClean="0"/>
              <a:t>Жиганская</a:t>
            </a:r>
            <a:r>
              <a:rPr lang="ru-RU" dirty="0" smtClean="0"/>
              <a:t> СОШ»</a:t>
            </a:r>
            <a:endParaRPr lang="ru-RU" dirty="0"/>
          </a:p>
        </p:txBody>
      </p:sp>
      <p:pic>
        <p:nvPicPr>
          <p:cNvPr id="5" name="Picture 4" descr="московские купол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 cmpd="tri">
            <a:solidFill>
              <a:srgbClr val="969696"/>
            </a:solidFill>
            <a:miter lim="800000"/>
            <a:headEnd/>
            <a:tailEnd/>
          </a:ln>
        </p:spPr>
      </p:pic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529538" cy="2786082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</a:rPr>
              <a:t>Тема: Олимпиады по </a:t>
            </a:r>
            <a:r>
              <a:rPr lang="ru-RU" sz="3600" dirty="0" smtClean="0">
                <a:solidFill>
                  <a:srgbClr val="002060"/>
                </a:solidFill>
              </a:rPr>
              <a:t>филологии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>
                <a:solidFill>
                  <a:srgbClr val="002060"/>
                </a:solidFill>
              </a:rPr>
              <a:t>и их развивающая роль.</a:t>
            </a:r>
            <a:r>
              <a:rPr lang="ru-RU" dirty="0">
                <a:solidFill>
                  <a:srgbClr val="002060"/>
                </a:solidFill>
              </a:rPr>
              <a:t> 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5003322"/>
            <a:ext cx="7500958" cy="1371600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Подготовили: ученицы 7 «В» класса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МОУ «ЖСОШ» </a:t>
            </a:r>
            <a:r>
              <a:rPr lang="ru-RU" sz="2000" dirty="0" err="1" smtClean="0">
                <a:solidFill>
                  <a:schemeClr val="bg1"/>
                </a:solidFill>
              </a:rPr>
              <a:t>Харбаева</a:t>
            </a:r>
            <a:r>
              <a:rPr lang="ru-RU" sz="2000" dirty="0" smtClean="0">
                <a:solidFill>
                  <a:schemeClr val="bg1"/>
                </a:solidFill>
              </a:rPr>
              <a:t> Лариса и Иванова </a:t>
            </a:r>
            <a:r>
              <a:rPr lang="ru-RU" sz="2000" dirty="0" err="1" smtClean="0">
                <a:solidFill>
                  <a:schemeClr val="bg1"/>
                </a:solidFill>
              </a:rPr>
              <a:t>Айыына</a:t>
            </a:r>
            <a:r>
              <a:rPr lang="ru-RU" sz="2000" dirty="0" smtClean="0">
                <a:solidFill>
                  <a:schemeClr val="bg1"/>
                </a:solidFill>
              </a:rPr>
              <a:t> В.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Научный руководитель: учитель 1 категории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МОУ «ЖСОШ» </a:t>
            </a:r>
            <a:r>
              <a:rPr lang="ru-RU" sz="2000" dirty="0" err="1" smtClean="0">
                <a:solidFill>
                  <a:schemeClr val="bg1"/>
                </a:solidFill>
              </a:rPr>
              <a:t>Чахова</a:t>
            </a:r>
            <a:r>
              <a:rPr lang="ru-RU" sz="2000" dirty="0" smtClean="0">
                <a:solidFill>
                  <a:schemeClr val="bg1"/>
                </a:solidFill>
              </a:rPr>
              <a:t> В.С.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0" y="0"/>
            <a:ext cx="9144000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84238" flipH="1">
            <a:off x="463550" y="215900"/>
            <a:ext cx="611188" cy="60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42875" y="6500813"/>
            <a:ext cx="979488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http://aida.ucoz.ru</a:t>
            </a:r>
            <a:endParaRPr lang="ru-RU" sz="800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053" name="WordArt 8"/>
          <p:cNvSpPr>
            <a:spLocks noChangeArrowheads="1" noChangeShapeType="1" noTextEdit="1"/>
          </p:cNvSpPr>
          <p:nvPr/>
        </p:nvSpPr>
        <p:spPr bwMode="auto">
          <a:xfrm>
            <a:off x="1547813" y="2205038"/>
            <a:ext cx="6408737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7539037" y="285728"/>
            <a:ext cx="1604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</a:rPr>
              <a:t>5 </a:t>
            </a:r>
            <a:r>
              <a:rPr lang="ru-RU" sz="3200" b="1" dirty="0">
                <a:latin typeface="Times New Roman" pitchFamily="18" charset="0"/>
              </a:rPr>
              <a:t>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5721" y="1214422"/>
            <a:ext cx="85011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0100" y="1142984"/>
            <a:ext cx="771530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Поставьте ударение в словах: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артер, столяр, договор, начал,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красивее, щавель, начала,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медикаменты, процент, статуя.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2357422" y="2214554"/>
            <a:ext cx="285752" cy="14287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4071934" y="2214554"/>
            <a:ext cx="285752" cy="14287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5786446" y="2214554"/>
            <a:ext cx="285752" cy="14287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6715140" y="2214554"/>
            <a:ext cx="285752" cy="14287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2214546" y="3286124"/>
            <a:ext cx="285752" cy="14287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4143372" y="3286124"/>
            <a:ext cx="285752" cy="14287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6215074" y="3286124"/>
            <a:ext cx="285752" cy="14287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3071802" y="4357694"/>
            <a:ext cx="285752" cy="14287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5357818" y="4357694"/>
            <a:ext cx="285752" cy="14287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7000892" y="4429132"/>
            <a:ext cx="285752" cy="142876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0" y="0"/>
            <a:ext cx="9144000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84238" flipH="1">
            <a:off x="463550" y="215900"/>
            <a:ext cx="611188" cy="60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42875" y="6500813"/>
            <a:ext cx="979488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http://aida.ucoz.ru</a:t>
            </a:r>
            <a:endParaRPr lang="ru-RU" sz="800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053" name="WordArt 8"/>
          <p:cNvSpPr>
            <a:spLocks noChangeArrowheads="1" noChangeShapeType="1" noTextEdit="1"/>
          </p:cNvSpPr>
          <p:nvPr/>
        </p:nvSpPr>
        <p:spPr bwMode="auto">
          <a:xfrm>
            <a:off x="1547813" y="2205038"/>
            <a:ext cx="6408737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7539037" y="285728"/>
            <a:ext cx="1604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</a:rPr>
              <a:t>5 </a:t>
            </a:r>
            <a:r>
              <a:rPr lang="ru-RU" sz="3200" b="1" dirty="0">
                <a:latin typeface="Times New Roman" pitchFamily="18" charset="0"/>
              </a:rPr>
              <a:t>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5721" y="1214422"/>
            <a:ext cx="85011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0100" y="1142984"/>
            <a:ext cx="771530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3. </a:t>
            </a:r>
            <a:r>
              <a:rPr lang="ru-RU" sz="3600" dirty="0" smtClean="0">
                <a:solidFill>
                  <a:srgbClr val="FF0000"/>
                </a:solidFill>
              </a:rPr>
              <a:t>Поставьте вопросы к сказуемым в следующих предложениях:</a:t>
            </a:r>
          </a:p>
          <a:p>
            <a:pPr algn="just"/>
            <a:r>
              <a:rPr lang="ru-RU" sz="3600" dirty="0" smtClean="0"/>
              <a:t>   </a:t>
            </a:r>
            <a:r>
              <a:rPr lang="ru-RU" sz="2800" b="1" i="1" dirty="0" smtClean="0"/>
              <a:t>а) Старик ………………… умер в одиночестве.</a:t>
            </a:r>
          </a:p>
          <a:p>
            <a:pPr algn="just"/>
            <a:r>
              <a:rPr lang="ru-RU" sz="2800" b="1" i="1" dirty="0" smtClean="0"/>
              <a:t>   б) Жизнь ……………… прожить - не поле …………………. перейти.</a:t>
            </a:r>
          </a:p>
          <a:p>
            <a:pPr algn="just"/>
            <a:r>
              <a:rPr lang="ru-RU" sz="2800" b="1" i="1" dirty="0" smtClean="0"/>
              <a:t>   в) Дважды да - ……………. четыре.</a:t>
            </a:r>
          </a:p>
          <a:p>
            <a:pPr algn="just"/>
            <a:r>
              <a:rPr lang="ru-RU" sz="2800" b="1" i="1" dirty="0" smtClean="0"/>
              <a:t>   г) Время сегодня …………….. сложное.</a:t>
            </a:r>
          </a:p>
          <a:p>
            <a:pPr algn="just"/>
            <a:r>
              <a:rPr lang="ru-RU" sz="2800" b="1" i="1" dirty="0" smtClean="0"/>
              <a:t>   </a:t>
            </a:r>
            <a:r>
              <a:rPr lang="ru-RU" sz="2800" b="1" i="1" dirty="0" err="1" smtClean="0"/>
              <a:t>д</a:t>
            </a:r>
            <a:r>
              <a:rPr lang="ru-RU" sz="2800" b="1" i="1" dirty="0" smtClean="0"/>
              <a:t>) Что такое ………. счастье?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7686" y="2786058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что сделал?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86116" y="3691598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что сделать?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3108" y="4120226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что сделать?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7686" y="4548854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сколько?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7752" y="5000636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какое?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43372" y="5429264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что?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0" y="0"/>
            <a:ext cx="9144000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84238" flipH="1">
            <a:off x="463550" y="215900"/>
            <a:ext cx="611188" cy="60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42875" y="6500813"/>
            <a:ext cx="979488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http://aida.ucoz.ru</a:t>
            </a:r>
            <a:endParaRPr lang="ru-RU" sz="800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053" name="WordArt 8"/>
          <p:cNvSpPr>
            <a:spLocks noChangeArrowheads="1" noChangeShapeType="1" noTextEdit="1"/>
          </p:cNvSpPr>
          <p:nvPr/>
        </p:nvSpPr>
        <p:spPr bwMode="auto">
          <a:xfrm>
            <a:off x="1571604" y="2357430"/>
            <a:ext cx="6408737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7539037" y="285728"/>
            <a:ext cx="1604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</a:rPr>
              <a:t>5 </a:t>
            </a:r>
            <a:r>
              <a:rPr lang="ru-RU" sz="3200" b="1" dirty="0">
                <a:latin typeface="Times New Roman" pitchFamily="18" charset="0"/>
              </a:rPr>
              <a:t>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5721" y="1214422"/>
            <a:ext cx="85011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1142984"/>
            <a:ext cx="82868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3600" dirty="0" smtClean="0"/>
              <a:t> 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42910" y="1288194"/>
            <a:ext cx="785818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Какова роль буквы Ь в словах: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4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ночь </a:t>
            </a:r>
          </a:p>
          <a:p>
            <a:pPr lvl="4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пишешь</a:t>
            </a:r>
          </a:p>
          <a:p>
            <a:pPr lvl="4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Бьют</a:t>
            </a:r>
            <a:r>
              <a:rPr kumimoji="0" lang="ru-RU" sz="4000" b="1" i="1" u="none" strike="noStrike" cap="none" normalizeH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4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конь 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72132" y="257174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3 </a:t>
            </a:r>
            <a:r>
              <a:rPr lang="ru-RU" sz="2800" b="1" dirty="0" err="1" smtClean="0">
                <a:solidFill>
                  <a:srgbClr val="0070C0"/>
                </a:solidFill>
              </a:rPr>
              <a:t>скл</a:t>
            </a:r>
            <a:r>
              <a:rPr lang="ru-RU" sz="2800" b="1" dirty="0" smtClean="0">
                <a:solidFill>
                  <a:srgbClr val="0070C0"/>
                </a:solidFill>
              </a:rPr>
              <a:t>.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2132" y="3143248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глагол  2 лица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72132" y="3763036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разделит. </a:t>
            </a:r>
            <a:r>
              <a:rPr lang="ru-RU" sz="2800" b="1" dirty="0" err="1" smtClean="0">
                <a:solidFill>
                  <a:srgbClr val="0070C0"/>
                </a:solidFill>
              </a:rPr>
              <a:t>ь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2066" y="4405978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solidFill>
                  <a:srgbClr val="0070C0"/>
                </a:solidFill>
              </a:rPr>
              <a:t>обознач.мягкости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4291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Актуальность: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571480"/>
            <a:ext cx="8786842" cy="6286520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smtClean="0"/>
              <a:t>  </a:t>
            </a:r>
            <a:r>
              <a:rPr lang="ru-RU" dirty="0" smtClean="0"/>
              <a:t>   </a:t>
            </a:r>
            <a:r>
              <a:rPr lang="ru-RU" dirty="0"/>
              <a:t>«Ничто для нас столь обыкновенно, ничто столь удивительно есть, как речь наша, </a:t>
            </a:r>
            <a:r>
              <a:rPr lang="ru-RU" dirty="0" smtClean="0"/>
              <a:t>но в </a:t>
            </a:r>
            <a:r>
              <a:rPr lang="ru-RU" dirty="0"/>
              <a:t>самом существе ничто столь удивительно есть, столь чудесно, как наша речь», - писал выдающийся русский писатель А.Н. Радищев.</a:t>
            </a:r>
          </a:p>
          <a:p>
            <a:pPr algn="just"/>
            <a:r>
              <a:rPr lang="ru-RU" dirty="0"/>
              <a:t>   Основная задача образования - подготовить высокообразованных специалистов не только в области науки и техники, но и в области общей </a:t>
            </a:r>
            <a:r>
              <a:rPr lang="ru-RU" dirty="0" smtClean="0"/>
              <a:t>культуры </a:t>
            </a:r>
            <a:r>
              <a:rPr lang="ru-RU" dirty="0"/>
              <a:t>и грамотности, что невозможно без существенного повышения уровня </a:t>
            </a:r>
            <a:r>
              <a:rPr lang="ru-RU" dirty="0" smtClean="0"/>
              <a:t>преподавания </a:t>
            </a:r>
            <a:r>
              <a:rPr lang="ru-RU" dirty="0"/>
              <a:t>в школах, усиления индивидуального подхода и развития творческих способностей учащихся. Предметные олимпиады для школьников при этом играют важную роль.</a:t>
            </a:r>
          </a:p>
          <a:p>
            <a:pPr algn="just"/>
            <a:r>
              <a:rPr lang="ru-RU" dirty="0"/>
              <a:t>   Олимпиады по </a:t>
            </a:r>
            <a:r>
              <a:rPr lang="ru-RU" dirty="0" smtClean="0"/>
              <a:t>филологии </a:t>
            </a:r>
            <a:r>
              <a:rPr lang="ru-RU" dirty="0"/>
              <a:t>не только воспитывают любовь к языку, но и способствуют повышению активного интереса учащихся к языкознанию как </a:t>
            </a:r>
            <a:r>
              <a:rPr lang="ru-RU" dirty="0" smtClean="0"/>
              <a:t>науке и к литературе. </a:t>
            </a:r>
            <a:r>
              <a:rPr lang="ru-RU" dirty="0"/>
              <a:t>Олимпиады - своеобразное соревнование в знаниях, итог работы учащихся как на уроке, так и вне его.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928670"/>
            <a:ext cx="5643602" cy="5072098"/>
          </a:xfrm>
        </p:spPr>
        <p:txBody>
          <a:bodyPr>
            <a:normAutofit/>
          </a:bodyPr>
          <a:lstStyle/>
          <a:p>
            <a:r>
              <a:rPr lang="ru-RU" sz="3200" b="1" dirty="0"/>
              <a:t>Объект исследования: </a:t>
            </a:r>
            <a:r>
              <a:rPr lang="ru-RU" sz="3200" dirty="0"/>
              <a:t>олимпиады </a:t>
            </a:r>
            <a:r>
              <a:rPr lang="ru-RU" sz="3200" dirty="0" smtClean="0"/>
              <a:t>по филологии </a:t>
            </a:r>
            <a:r>
              <a:rPr lang="ru-RU" sz="3200" dirty="0"/>
              <a:t>разных уровней</a:t>
            </a:r>
            <a:r>
              <a:rPr lang="ru-RU" sz="3200" dirty="0" smtClean="0"/>
              <a:t>;</a:t>
            </a:r>
            <a:endParaRPr lang="en-US" sz="3200" dirty="0" smtClean="0"/>
          </a:p>
          <a:p>
            <a:pPr>
              <a:buNone/>
            </a:pPr>
            <a:endParaRPr lang="ru-RU" sz="3200" dirty="0"/>
          </a:p>
          <a:p>
            <a:r>
              <a:rPr lang="ru-RU" sz="3200" dirty="0"/>
              <a:t> </a:t>
            </a:r>
            <a:r>
              <a:rPr lang="ru-RU" sz="3200" b="1" dirty="0"/>
              <a:t>Предмет исследования</a:t>
            </a:r>
            <a:r>
              <a:rPr lang="ru-RU" sz="3200" b="1" dirty="0" smtClean="0"/>
              <a:t>: </a:t>
            </a:r>
            <a:r>
              <a:rPr lang="ru-RU" sz="3200" dirty="0" smtClean="0"/>
              <a:t>опрос </a:t>
            </a:r>
            <a:r>
              <a:rPr lang="ru-RU" sz="3200" dirty="0"/>
              <a:t>учащихся 6-7 </a:t>
            </a:r>
            <a:r>
              <a:rPr lang="ru-RU" sz="3200" dirty="0" smtClean="0"/>
              <a:t>классов и олимпиадные работы учащихся 5 классов;</a:t>
            </a:r>
            <a:endParaRPr lang="ru-RU" sz="3200" dirty="0"/>
          </a:p>
        </p:txBody>
      </p:sp>
      <p:pic>
        <p:nvPicPr>
          <p:cNvPr id="4" name="Picture 2" descr="Рисунок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1071546"/>
            <a:ext cx="224155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7"/>
            <a:ext cx="8229600" cy="27146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C00000"/>
                </a:solidFill>
              </a:rPr>
              <a:t>	</a:t>
            </a:r>
            <a:r>
              <a:rPr lang="ru-RU" b="1" dirty="0" smtClean="0">
                <a:solidFill>
                  <a:srgbClr val="C00000"/>
                </a:solidFill>
              </a:rPr>
              <a:t>Гипотеза</a:t>
            </a:r>
            <a:r>
              <a:rPr lang="ru-RU" b="1" dirty="0">
                <a:solidFill>
                  <a:srgbClr val="00B0F0"/>
                </a:solidFill>
              </a:rPr>
              <a:t>:</a:t>
            </a:r>
            <a:r>
              <a:rPr lang="ru-RU" b="1" dirty="0"/>
              <a:t> </a:t>
            </a:r>
            <a:r>
              <a:rPr lang="ru-RU" b="1" dirty="0" smtClean="0"/>
              <a:t>Предположим, что </a:t>
            </a:r>
            <a:r>
              <a:rPr lang="ru-RU" dirty="0" smtClean="0"/>
              <a:t>олимпиады </a:t>
            </a:r>
            <a:r>
              <a:rPr lang="ru-RU" dirty="0"/>
              <a:t>по </a:t>
            </a:r>
            <a:r>
              <a:rPr lang="ru-RU" dirty="0" smtClean="0"/>
              <a:t>филологии </a:t>
            </a:r>
            <a:r>
              <a:rPr lang="ru-RU" dirty="0"/>
              <a:t>имеют огромную развивающую роль для обучающихся, так как развивают основные компетенции: коммуникативную, информационную, </a:t>
            </a:r>
            <a:r>
              <a:rPr lang="ru-RU" dirty="0" err="1"/>
              <a:t>саморазвивающую</a:t>
            </a:r>
            <a:r>
              <a:rPr lang="ru-RU" dirty="0"/>
              <a:t> и самоконтроль;</a:t>
            </a:r>
          </a:p>
          <a:p>
            <a:endParaRPr lang="ru-RU" dirty="0"/>
          </a:p>
        </p:txBody>
      </p:sp>
      <p:pic>
        <p:nvPicPr>
          <p:cNvPr id="4" name="Picture 4" descr="C:\Users\User\Desktop\Статья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714620"/>
            <a:ext cx="242116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14348" y="2778997"/>
            <a:ext cx="528639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 smtClean="0">
                <a:solidFill>
                  <a:srgbClr val="C00000"/>
                </a:solidFill>
              </a:rPr>
              <a:t>Цель</a:t>
            </a:r>
            <a:r>
              <a:rPr lang="ru-RU" sz="2600" dirty="0" smtClean="0"/>
              <a:t> нашей работы: выяснить развивают ли олимпиады  основные </a:t>
            </a:r>
            <a:r>
              <a:rPr lang="ru-RU" sz="2600" smtClean="0"/>
              <a:t>компетенции учащихся</a:t>
            </a:r>
            <a:endParaRPr lang="en-US" sz="2600" dirty="0" smtClean="0"/>
          </a:p>
          <a:p>
            <a:pPr algn="just"/>
            <a:endParaRPr lang="ru-RU" sz="2600" dirty="0"/>
          </a:p>
        </p:txBody>
      </p:sp>
      <p:pic>
        <p:nvPicPr>
          <p:cNvPr id="6" name="Picture 2" descr="C:\Users\User\Desktop\antn02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4643446"/>
            <a:ext cx="2333625" cy="194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638" y="1142984"/>
            <a:ext cx="7258072" cy="107157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>Для того, чтобы подтвердить гипотезу и достичь цели нам необходимо решить следующие 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задачи</a:t>
            </a: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1785958"/>
            <a:ext cx="7772400" cy="4572000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 smtClean="0"/>
              <a:t>Изучить </a:t>
            </a:r>
            <a:r>
              <a:rPr lang="ru-RU" dirty="0"/>
              <a:t>литературу по данной теме;</a:t>
            </a:r>
          </a:p>
          <a:p>
            <a:pPr lvl="0"/>
            <a:r>
              <a:rPr lang="ru-RU" dirty="0"/>
              <a:t>Провести опрос среди учащихся 6-7 классов;</a:t>
            </a:r>
          </a:p>
          <a:p>
            <a:pPr lvl="0"/>
            <a:r>
              <a:rPr lang="ru-RU" dirty="0"/>
              <a:t>Проанализировать результаты опроса;</a:t>
            </a:r>
          </a:p>
          <a:p>
            <a:pPr lvl="0"/>
            <a:r>
              <a:rPr lang="ru-RU" dirty="0"/>
              <a:t>Выявить основные развивающиеся компетенции учащихся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Провести олимпиаду «Знатоки словесности» для 5 классов; </a:t>
            </a:r>
            <a:endParaRPr lang="ru-RU" dirty="0"/>
          </a:p>
          <a:p>
            <a:pPr lvl="0"/>
            <a:r>
              <a:rPr lang="ru-RU" dirty="0"/>
              <a:t>Представить результаты в виде таблиц и диаграмм;</a:t>
            </a:r>
          </a:p>
          <a:p>
            <a:pPr lvl="0"/>
            <a:r>
              <a:rPr lang="ru-RU" dirty="0"/>
              <a:t>Сделать выводы;</a:t>
            </a:r>
          </a:p>
          <a:p>
            <a:pPr lvl="0"/>
            <a:r>
              <a:rPr lang="ru-RU" dirty="0"/>
              <a:t>Написать доклад, подготовить презентацию и стенд.</a:t>
            </a:r>
          </a:p>
          <a:p>
            <a:endParaRPr lang="ru-RU" dirty="0"/>
          </a:p>
        </p:txBody>
      </p:sp>
      <p:pic>
        <p:nvPicPr>
          <p:cNvPr id="4" name="Picture 2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404802"/>
            <a:ext cx="106838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4038600" cy="5197493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/>
              <a:t>Методика исследования:</a:t>
            </a:r>
            <a:r>
              <a:rPr lang="ru-RU" dirty="0"/>
              <a:t>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	библиографический</a:t>
            </a:r>
            <a:r>
              <a:rPr lang="ru-RU" dirty="0"/>
              <a:t>, работа с источниками Интернета и электронными ресурсами, наблюдение, анкетирование, документирование, работа в архивах, социологический опрос, беседа, анализ, сравнение, систематизация, полученных данных.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429124" y="571480"/>
            <a:ext cx="4286280" cy="5240343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Научная новизна</a:t>
            </a:r>
            <a:r>
              <a:rPr lang="ru-RU" dirty="0" smtClean="0"/>
              <a:t> </a:t>
            </a:r>
          </a:p>
          <a:p>
            <a:pPr algn="just">
              <a:buNone/>
            </a:pPr>
            <a:r>
              <a:rPr lang="ru-RU" dirty="0" smtClean="0"/>
              <a:t>	работы заключается в том, что в ней на доступном для школьников уровне были систематизированы и изучены информации об олимпиадах, опросы, сделаны таблицы и диаграммы;</a:t>
            </a:r>
          </a:p>
          <a:p>
            <a:endParaRPr lang="ru-RU" dirty="0"/>
          </a:p>
        </p:txBody>
      </p:sp>
      <p:pic>
        <p:nvPicPr>
          <p:cNvPr id="5" name="Picture 2" descr="G:\ШКОЛЬНЫЕ документы 2010-2011\по работе МАН\совы\сова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214818"/>
            <a:ext cx="2159000" cy="20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5500726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Практическая значимость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57252" y="1857396"/>
            <a:ext cx="7772400" cy="45720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исследования </a:t>
            </a:r>
            <a:r>
              <a:rPr lang="ru-RU" dirty="0"/>
              <a:t>в том, что для достижения высокого уровня подготовки учащихся в профильной школе необходимо иметь навыки самостоятельной работы во всем ее многообразии.</a:t>
            </a:r>
          </a:p>
          <a:p>
            <a:pPr algn="just"/>
            <a:r>
              <a:rPr lang="ru-RU" dirty="0"/>
              <a:t>Данная работа показала умение работать с источниками, умение анализировать и делать выводы. Работа выполнена с огромным интересом, логически обоснована,  работа с данным материалом может использоваться школьниками, их родителями и учителями для подготовки к олимпиадам.  </a:t>
            </a:r>
          </a:p>
          <a:p>
            <a:pPr algn="just"/>
            <a:endParaRPr lang="ru-RU" dirty="0"/>
          </a:p>
        </p:txBody>
      </p:sp>
      <p:pic>
        <p:nvPicPr>
          <p:cNvPr id="4" name="Picture 2" descr="C:\Users\User\Desktop\obra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214291"/>
            <a:ext cx="1928285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User\Desktop\obra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0"/>
            <a:ext cx="1928285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428604"/>
            <a:ext cx="5643602" cy="6072230"/>
          </a:xfrm>
        </p:spPr>
        <p:txBody>
          <a:bodyPr>
            <a:normAutofit lnSpcReduction="10000"/>
          </a:bodyPr>
          <a:lstStyle/>
          <a:p>
            <a:r>
              <a:rPr lang="ru-RU" sz="3300" dirty="0" smtClean="0">
                <a:solidFill>
                  <a:srgbClr val="FF0000"/>
                </a:solidFill>
              </a:rPr>
              <a:t>Наши планы: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Подготовить план занятий для 5 классов по подготовке к олимпиадам;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Провести </a:t>
            </a:r>
            <a:r>
              <a:rPr lang="ru-RU" sz="3200" dirty="0" smtClean="0">
                <a:solidFill>
                  <a:srgbClr val="002060"/>
                </a:solidFill>
              </a:rPr>
              <a:t>элективный курс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для 5 классов по подготовке к олимпиадам, с целью пропаганды участия в разных олимпиадах;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Разработать </a:t>
            </a:r>
            <a:r>
              <a:rPr lang="ru-RU" sz="3200" dirty="0" err="1" smtClean="0">
                <a:solidFill>
                  <a:srgbClr val="002060"/>
                </a:solidFill>
              </a:rPr>
              <a:t>мультимедийные</a:t>
            </a:r>
            <a:r>
              <a:rPr lang="ru-RU" sz="3200" dirty="0" smtClean="0">
                <a:solidFill>
                  <a:srgbClr val="002060"/>
                </a:solidFill>
              </a:rPr>
              <a:t> тренажеры с заданиями.</a:t>
            </a:r>
          </a:p>
          <a:p>
            <a:endParaRPr lang="ru-RU" sz="3200" dirty="0"/>
          </a:p>
        </p:txBody>
      </p:sp>
      <p:pic>
        <p:nvPicPr>
          <p:cNvPr id="4" name="Picture 2" descr="Рисунок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1071546"/>
            <a:ext cx="224155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0" y="0"/>
            <a:ext cx="9144000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84238" flipH="1">
            <a:off x="463550" y="215900"/>
            <a:ext cx="611188" cy="60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42875" y="6500813"/>
            <a:ext cx="979488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http://aida.ucoz.ru</a:t>
            </a:r>
            <a:endParaRPr lang="ru-RU" sz="800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053" name="WordArt 8"/>
          <p:cNvSpPr>
            <a:spLocks noChangeArrowheads="1" noChangeShapeType="1" noTextEdit="1"/>
          </p:cNvSpPr>
          <p:nvPr/>
        </p:nvSpPr>
        <p:spPr bwMode="auto">
          <a:xfrm>
            <a:off x="1547813" y="2205038"/>
            <a:ext cx="6408737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7539037" y="285728"/>
            <a:ext cx="1604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</a:rPr>
              <a:t>5 </a:t>
            </a:r>
            <a:r>
              <a:rPr lang="ru-RU" sz="3200" b="1" dirty="0">
                <a:latin typeface="Times New Roman" pitchFamily="18" charset="0"/>
              </a:rPr>
              <a:t>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5721" y="1214422"/>
            <a:ext cx="850112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sz="3200" dirty="0" smtClean="0"/>
              <a:t>1. К словам, которые устарели и не употребляются в современном русском языке, подберите родственные слова, активно используемые в наши дни:</a:t>
            </a:r>
          </a:p>
          <a:p>
            <a:pPr algn="just"/>
            <a:endParaRPr lang="ru-RU" sz="3200" dirty="0" smtClean="0"/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  			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персты - </a:t>
            </a:r>
          </a:p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   			чело - </a:t>
            </a:r>
          </a:p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   			ланиты –  </a:t>
            </a:r>
          </a:p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   			чаять - 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86380" y="3630043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пальцы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486369" y="4130109"/>
            <a:ext cx="9428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лоб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3270" y="4630175"/>
            <a:ext cx="1340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щеки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000628" y="5130241"/>
            <a:ext cx="25635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надеяться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158</TotalTime>
  <Words>578</Words>
  <Application>Microsoft Office PowerPoint</Application>
  <PresentationFormat>Экран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Тема: Олимпиады по филологии  и их развивающая роль.  </vt:lpstr>
      <vt:lpstr>Актуальность:</vt:lpstr>
      <vt:lpstr>Слайд 3</vt:lpstr>
      <vt:lpstr>Слайд 4</vt:lpstr>
      <vt:lpstr>Для того, чтобы подтвердить гипотезу и достичь цели нам необходимо решить следующие задачи:  </vt:lpstr>
      <vt:lpstr>Слайд 6</vt:lpstr>
      <vt:lpstr>Практическая значимость</vt:lpstr>
      <vt:lpstr>Слайд 8</vt:lpstr>
      <vt:lpstr>Слайд 9</vt:lpstr>
      <vt:lpstr>Слайд 10</vt:lpstr>
      <vt:lpstr>Слайд 11</vt:lpstr>
      <vt:lpstr>Слайд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Олимпиады по русскому языку и их развивающая роль.</dc:title>
  <dc:creator>Валентина</dc:creator>
  <cp:lastModifiedBy>Валентина</cp:lastModifiedBy>
  <cp:revision>26</cp:revision>
  <dcterms:created xsi:type="dcterms:W3CDTF">2011-10-18T12:41:57Z</dcterms:created>
  <dcterms:modified xsi:type="dcterms:W3CDTF">2011-12-07T02:30:53Z</dcterms:modified>
</cp:coreProperties>
</file>