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63" r:id="rId6"/>
    <p:sldId id="260" r:id="rId7"/>
    <p:sldId id="261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84572EA-F1C2-4C72-B7D8-E82A30797B76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7AFC54-262F-4CB2-BD2C-E38AF9E16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50033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Преподавание  литературы  в  условиях  обновления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структуры и содержания образования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Ориентиры современной школы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      Проблема  внедрения  Федеральных  государственных  образовательных стандартов  (ФГОС)  последнее  время,   является  одной  из обсуждаемых  проблем  в  нашем  обществе.    С  введением ФГОС  принципиально  меняются  ориентиры  современной  школы,  основная задача которой сегодня - </a:t>
            </a:r>
            <a:r>
              <a:rPr lang="ru-RU" sz="1600" i="1" dirty="0" smtClean="0"/>
              <a:t>перевести учащегося в режим саморазвития.</a:t>
            </a:r>
          </a:p>
          <a:p>
            <a:pPr>
              <a:buNone/>
            </a:pPr>
            <a:r>
              <a:rPr lang="ru-RU" sz="1600" dirty="0" smtClean="0"/>
              <a:t>              Принципиальным  отличием   современного   подхода  является ориентация  стандартов  на  результаты  освоения  основных  образовательных программ. Под результатами понимаются не только предметные знания, но и умения применять эти знания в практической деятельности. В  ФГОС  последовательно  реализуется системно </a:t>
            </a:r>
            <a:r>
              <a:rPr lang="ru-RU" sz="1600" dirty="0" err="1" smtClean="0"/>
              <a:t>деятельностный</a:t>
            </a:r>
            <a:r>
              <a:rPr lang="ru-RU" sz="1600" dirty="0" smtClean="0"/>
              <a:t> подход.      </a:t>
            </a:r>
            <a:r>
              <a:rPr lang="ru-RU" sz="1600" dirty="0" err="1" smtClean="0"/>
              <a:t>Системообразующей</a:t>
            </a:r>
            <a:r>
              <a:rPr lang="ru-RU" sz="1600" dirty="0" smtClean="0"/>
              <a:t>  составляющей  стандарта  стали  требования  к результатам  освоения  основных  образовательных  программ, представляющие  собой  конкретные цели  образования.    Изменилось  представление  об  образовательных результатах  -  стандарт ориентируется не только на предметные как это было раньше, но на </a:t>
            </a:r>
            <a:r>
              <a:rPr lang="ru-RU" sz="1600" dirty="0" err="1" smtClean="0"/>
              <a:t>метапредметные</a:t>
            </a:r>
            <a:r>
              <a:rPr lang="ru-RU" sz="1600" dirty="0" smtClean="0"/>
              <a:t> и личностные результаты.   Соблюдение  требований  к  условиям  реализации  основной образовательной  программы  общего  образования  должно  обеспечивать создание  комфортной  по  отношению  к  обучающимся   и  педагогическим работникам  образовательной  среды,  гарантирующей  охрану  и  укрепление физического,  психологического  и  социального  здоровья  школьников; высокое  качество  образования,  его  доступность,  открытость  и привлекательность  для  обучающихся,  их  родителей  и  всего  общества, духовно-нравственное развитие и воспитание  обучающихся.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C00000"/>
                </a:solidFill>
              </a:rPr>
              <a:t>В  работе учителей русской литературы мы     ставим следующие цели и задачи: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–  активизация познавательного  интереса  ученика  к  художественному  произведению  и личности автора.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•  -формирование навыков интерпретации художественного текста;</a:t>
            </a:r>
          </a:p>
          <a:p>
            <a:r>
              <a:rPr lang="ru-RU" dirty="0" smtClean="0"/>
              <a:t>•  -расширение  творческого потенциала личности;</a:t>
            </a:r>
          </a:p>
          <a:p>
            <a:r>
              <a:rPr lang="ru-RU" dirty="0" smtClean="0"/>
              <a:t>•  -развитие воображения; эстетического вкуса;</a:t>
            </a:r>
          </a:p>
          <a:p>
            <a:r>
              <a:rPr lang="ru-RU" dirty="0" smtClean="0"/>
              <a:t>•  -навыки работы со словарями;</a:t>
            </a:r>
          </a:p>
          <a:p>
            <a:r>
              <a:rPr lang="ru-RU" dirty="0" smtClean="0"/>
              <a:t>•  -формирование опыта углублённого прочтения текста;</a:t>
            </a:r>
          </a:p>
          <a:p>
            <a:r>
              <a:rPr lang="ru-RU" dirty="0" smtClean="0"/>
              <a:t>•  -развитие навыков мыслительных операций;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Новые подходы к преподаванию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В  современных  условиях  развития  общества  преподавание  литературы </a:t>
            </a:r>
          </a:p>
          <a:p>
            <a:pPr>
              <a:buNone/>
            </a:pPr>
            <a:r>
              <a:rPr lang="ru-RU" sz="1600" dirty="0" smtClean="0"/>
              <a:t>        требует  новых  подходов,  так  как  необходима  переориентация  обучения  с </a:t>
            </a:r>
          </a:p>
          <a:p>
            <a:pPr>
              <a:buNone/>
            </a:pPr>
            <a:r>
              <a:rPr lang="ru-RU" sz="1600" dirty="0" smtClean="0"/>
              <a:t>       усвоения готовых знаний, умений и навыков на развитие личности ребенка, </a:t>
            </a:r>
          </a:p>
          <a:p>
            <a:pPr>
              <a:buNone/>
            </a:pPr>
            <a:r>
              <a:rPr lang="ru-RU" sz="1600" dirty="0" smtClean="0"/>
              <a:t>       его  творческих  способностей,  самостоятельности  мышления  и  чувства </a:t>
            </a:r>
          </a:p>
          <a:p>
            <a:pPr>
              <a:buNone/>
            </a:pPr>
            <a:r>
              <a:rPr lang="ru-RU" sz="1600" dirty="0" smtClean="0"/>
              <a:t>        личной ответственности  как нравственной характеристики  личности. </a:t>
            </a:r>
          </a:p>
          <a:p>
            <a:pPr>
              <a:buNone/>
            </a:pPr>
            <a:r>
              <a:rPr lang="ru-RU" sz="1600" dirty="0" smtClean="0"/>
              <a:t> ФГОС  ориентирует  педагогов  на  «формирование  у обучающихся основ культуры исследовательской и проектной деятельности и  навыков  разработки,  реализации  и  общественной  презентации обучающимися результатов исследования, предметного или </a:t>
            </a:r>
            <a:r>
              <a:rPr lang="ru-RU" sz="1600" dirty="0" err="1" smtClean="0"/>
              <a:t>межпредметного</a:t>
            </a:r>
            <a:r>
              <a:rPr lang="ru-RU" sz="1600" dirty="0" smtClean="0"/>
              <a:t> учебного  проекта,  направленного  на  решение  научной,  личностно  и  (или) </a:t>
            </a:r>
          </a:p>
          <a:p>
            <a:r>
              <a:rPr lang="ru-RU" sz="1600" dirty="0" smtClean="0"/>
              <a:t>социально значимой проблемы». </a:t>
            </a:r>
          </a:p>
          <a:p>
            <a:r>
              <a:rPr lang="ru-RU" sz="1600" dirty="0" smtClean="0"/>
              <a:t>   Основной акцент в системе школьного образования ХХI  в. делается на </a:t>
            </a:r>
          </a:p>
          <a:p>
            <a:r>
              <a:rPr lang="ru-RU" sz="1600" dirty="0" smtClean="0"/>
              <a:t>интеллектуальном  и  нравственном  развитии  личности,   что  предполагает </a:t>
            </a:r>
          </a:p>
          <a:p>
            <a:r>
              <a:rPr lang="ru-RU" sz="1600" dirty="0" smtClean="0"/>
              <a:t>необходимость  формирования  критического  мышления,  умения </a:t>
            </a:r>
          </a:p>
          <a:p>
            <a:r>
              <a:rPr lang="ru-RU" sz="1600" dirty="0" smtClean="0"/>
              <a:t>ориентироваться  в  современном  информационном  пространстве  и </a:t>
            </a:r>
          </a:p>
          <a:p>
            <a:r>
              <a:rPr lang="ru-RU" sz="1600" dirty="0" smtClean="0"/>
              <a:t>«выращивания  в  человеке  «собственно  человеческого»  средствами  самого </a:t>
            </a:r>
          </a:p>
          <a:p>
            <a:r>
              <a:rPr lang="ru-RU" sz="1600" dirty="0" smtClean="0"/>
              <a:t>образования».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Профессиональный уровень педагога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Чтобы  процесс  введения  новых  образовательных  стандартов  протекал </a:t>
            </a:r>
          </a:p>
          <a:p>
            <a:r>
              <a:rPr lang="ru-RU" dirty="0" smtClean="0"/>
              <a:t>максимально успешно и безболезненно, педагог должен непрерывно работать </a:t>
            </a:r>
          </a:p>
          <a:p>
            <a:r>
              <a:rPr lang="ru-RU" dirty="0" smtClean="0"/>
              <a:t>над повышением своего профессионального уровня. Он должен непрерывно </a:t>
            </a:r>
          </a:p>
          <a:p>
            <a:r>
              <a:rPr lang="ru-RU" dirty="0" smtClean="0"/>
              <a:t>учиться:  учиться  по  –  новому  готовиться  к  уроку,  учиться  по  –  новому </a:t>
            </a:r>
          </a:p>
          <a:p>
            <a:r>
              <a:rPr lang="ru-RU" dirty="0" smtClean="0"/>
              <a:t>проводить  урок,  учиться  по  –  новому  оценивать  достижения  обучающихся, </a:t>
            </a:r>
          </a:p>
          <a:p>
            <a:r>
              <a:rPr lang="ru-RU" dirty="0" smtClean="0"/>
              <a:t>учиться  по  –  новому  взаимодействовать  с  их  родителями. Учитель,  его </a:t>
            </a:r>
          </a:p>
          <a:p>
            <a:r>
              <a:rPr lang="ru-RU" dirty="0" smtClean="0"/>
              <a:t>отношение  к  учебному  процессу,  его  творчество  и  профессионализм,  его </a:t>
            </a:r>
          </a:p>
          <a:p>
            <a:r>
              <a:rPr lang="ru-RU" dirty="0" smtClean="0"/>
              <a:t>желание раскрыть способности каждого ребенка –  вот это всё и есть главный </a:t>
            </a:r>
          </a:p>
          <a:p>
            <a:r>
              <a:rPr lang="ru-RU" dirty="0" smtClean="0"/>
              <a:t>ресурс,  без  которого  новые   требования     ФГОС   к  организации  учебно-воспитательного процесса в школе не могут существовать.</a:t>
            </a:r>
          </a:p>
          <a:p>
            <a:r>
              <a:rPr lang="ru-RU" dirty="0" smtClean="0"/>
              <a:t>Много  зависит  от  желания  и  характера  учителя  и  от  уровня  его </a:t>
            </a:r>
          </a:p>
          <a:p>
            <a:r>
              <a:rPr lang="ru-RU" dirty="0" smtClean="0"/>
              <a:t>профессиональной подготовки. Если человек сам по себе открыт для нового </a:t>
            </a:r>
          </a:p>
          <a:p>
            <a:r>
              <a:rPr lang="ru-RU" dirty="0" smtClean="0"/>
              <a:t>и не боится перемен, начать делать первые уверенные шаги в новых условиях </a:t>
            </a:r>
          </a:p>
          <a:p>
            <a:r>
              <a:rPr lang="ru-RU" dirty="0" smtClean="0"/>
              <a:t>он сможет в более сжатые сроки.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Требования к современному уроку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/>
              <a:t>Какие  же   требования  предъявляются  к  современному  уроку  русского языка и литературы в условиях введения ФГОС:</a:t>
            </a:r>
          </a:p>
          <a:p>
            <a:r>
              <a:rPr lang="ru-RU" sz="7200" dirty="0" smtClean="0"/>
              <a:t>•      хорошо  организованный  урок   в  хорошо  оборудованном  кабинете </a:t>
            </a:r>
          </a:p>
          <a:p>
            <a:pPr>
              <a:buNone/>
            </a:pPr>
            <a:r>
              <a:rPr lang="ru-RU" sz="7200" dirty="0" smtClean="0"/>
              <a:t>должен иметь хорошее начало и хорошее окончание.</a:t>
            </a:r>
          </a:p>
          <a:p>
            <a:r>
              <a:rPr lang="ru-RU" sz="7200" dirty="0" smtClean="0"/>
              <a:t>•      учитель  должен  спланировать  свою  деятельность  и  деятельность </a:t>
            </a:r>
          </a:p>
          <a:p>
            <a:pPr>
              <a:buNone/>
            </a:pPr>
            <a:r>
              <a:rPr lang="ru-RU" sz="7200" dirty="0" smtClean="0"/>
              <a:t>  учащихся, четко сформулировать тему, цель, задачи урока;</a:t>
            </a:r>
          </a:p>
          <a:p>
            <a:r>
              <a:rPr lang="ru-RU" sz="7200" dirty="0" smtClean="0"/>
              <a:t>•      урок  должен  быть  проблемным  и  развивающим:  учитель  сам </a:t>
            </a:r>
          </a:p>
          <a:p>
            <a:pPr>
              <a:buNone/>
            </a:pPr>
            <a:r>
              <a:rPr lang="ru-RU" sz="7200" dirty="0" smtClean="0"/>
              <a:t>    нацеливается  на  сотрудничество  с  учениками  и  умеет  направлять  учеников </a:t>
            </a:r>
          </a:p>
          <a:p>
            <a:r>
              <a:rPr lang="ru-RU" sz="7200" dirty="0" smtClean="0"/>
              <a:t>на сотрудничество с учителем и одноклассниками;</a:t>
            </a:r>
          </a:p>
          <a:p>
            <a:r>
              <a:rPr lang="ru-RU" sz="7200" dirty="0" smtClean="0"/>
              <a:t>• учитель организует проблемные и поисковые ситуации, активизирует </a:t>
            </a:r>
          </a:p>
          <a:p>
            <a:pPr>
              <a:buNone/>
            </a:pPr>
            <a:r>
              <a:rPr lang="ru-RU" sz="7200" dirty="0" smtClean="0"/>
              <a:t>     деятельность учащихся; вывод делают сами учащиеся;</a:t>
            </a:r>
          </a:p>
          <a:p>
            <a:r>
              <a:rPr lang="ru-RU" sz="7200" dirty="0" smtClean="0"/>
              <a:t>•    минимум репродукции и максимум творчества и сотворчества;</a:t>
            </a:r>
          </a:p>
          <a:p>
            <a:r>
              <a:rPr lang="ru-RU" sz="7200" dirty="0" smtClean="0"/>
              <a:t>•    время сбережение и </a:t>
            </a:r>
            <a:r>
              <a:rPr lang="ru-RU" sz="7200" dirty="0" err="1" smtClean="0"/>
              <a:t>здоровьесбережение</a:t>
            </a:r>
            <a:r>
              <a:rPr lang="ru-RU" sz="7200" dirty="0" smtClean="0"/>
              <a:t>;</a:t>
            </a:r>
          </a:p>
          <a:p>
            <a:r>
              <a:rPr lang="ru-RU" sz="7200" dirty="0" smtClean="0"/>
              <a:t>•    в центре внимания урока — дети;</a:t>
            </a:r>
          </a:p>
          <a:p>
            <a:r>
              <a:rPr lang="ru-RU" sz="7200" dirty="0" smtClean="0"/>
              <a:t>•      учет  уровня  и  возможностей  учащихся,  в  котором  учтены   такие </a:t>
            </a:r>
          </a:p>
          <a:p>
            <a:pPr>
              <a:buNone/>
            </a:pPr>
            <a:r>
              <a:rPr lang="ru-RU" sz="7200" dirty="0" smtClean="0"/>
              <a:t>     аспекты, как профиль класса, стремление учащихся, настроение детей;</a:t>
            </a:r>
          </a:p>
          <a:p>
            <a:r>
              <a:rPr lang="ru-RU" sz="7200" dirty="0" smtClean="0"/>
              <a:t>•     умение демонстрировать методическое искусство учителя;</a:t>
            </a:r>
          </a:p>
          <a:p>
            <a:r>
              <a:rPr lang="ru-RU" sz="7200" dirty="0" smtClean="0"/>
              <a:t>•    планирование обратной связи; </a:t>
            </a:r>
          </a:p>
          <a:p>
            <a:pPr>
              <a:buNone/>
            </a:pPr>
            <a:r>
              <a:rPr lang="ru-RU" sz="7200" dirty="0" smtClean="0"/>
              <a:t>         </a:t>
            </a:r>
            <a:r>
              <a:rPr lang="ru-RU" sz="7200" dirty="0" smtClean="0">
                <a:solidFill>
                  <a:srgbClr val="FF0000"/>
                </a:solidFill>
              </a:rPr>
              <a:t>урок должен быть добрым</a:t>
            </a:r>
            <a:r>
              <a:rPr lang="ru-RU" sz="55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55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Ученик - живой участник 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образовательного процесса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Теперь,  в  соответствии  с  новыми  стандартами,  нужно,  прежде  всего, </a:t>
            </a:r>
          </a:p>
          <a:p>
            <a:r>
              <a:rPr lang="ru-RU" dirty="0" smtClean="0"/>
              <a:t>усилить  мотивацию  ребенка  к  познанию   русского  языка  и  литературы, </a:t>
            </a:r>
          </a:p>
          <a:p>
            <a:r>
              <a:rPr lang="ru-RU" dirty="0" smtClean="0"/>
              <a:t>продемонстрировать  ему,  что  школьные  занятия   –  это  не  получение </a:t>
            </a:r>
          </a:p>
          <a:p>
            <a:r>
              <a:rPr lang="ru-RU" dirty="0" smtClean="0"/>
              <a:t>отвлеченных  от  жизни  знаний,  а  наоборот  –  необходимая  подготовка  к </a:t>
            </a:r>
          </a:p>
          <a:p>
            <a:r>
              <a:rPr lang="ru-RU" dirty="0" smtClean="0"/>
              <a:t>жизни, её узнавание, поиск полезной информации и навыки ее применения в </a:t>
            </a:r>
          </a:p>
          <a:p>
            <a:r>
              <a:rPr lang="ru-RU" dirty="0" smtClean="0"/>
              <a:t>реальной жизни. Уроки должны строиться по совершенно иной схеме. Если </a:t>
            </a:r>
          </a:p>
          <a:p>
            <a:r>
              <a:rPr lang="ru-RU" dirty="0" smtClean="0"/>
              <a:t>сейчас  больше  всего  распространен  объяснительно-иллюстративный  метод </a:t>
            </a:r>
          </a:p>
          <a:p>
            <a:r>
              <a:rPr lang="ru-RU" dirty="0" smtClean="0"/>
              <a:t>работы, когда учитель, стоя перед классом, объясняет тему, а потом проводит </a:t>
            </a:r>
          </a:p>
          <a:p>
            <a:r>
              <a:rPr lang="ru-RU" dirty="0" smtClean="0"/>
              <a:t>выборочный опрос, то в соответствии с изменениями упор должен делаться </a:t>
            </a:r>
          </a:p>
          <a:p>
            <a:r>
              <a:rPr lang="ru-RU" dirty="0" smtClean="0"/>
              <a:t>на  взаимодействие  учащихся  и  учителя,  а  также  взаимодействие  самих </a:t>
            </a:r>
          </a:p>
          <a:p>
            <a:r>
              <a:rPr lang="ru-RU" dirty="0" smtClean="0"/>
              <a:t>учеников.  Ученик  должен  стать  живым  участником  образовательного </a:t>
            </a:r>
          </a:p>
          <a:p>
            <a:r>
              <a:rPr lang="ru-RU" dirty="0" smtClean="0"/>
              <a:t>процесса.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Одна  из  основных  целей  урока  литературы  </a:t>
            </a:r>
            <a:r>
              <a:rPr lang="ru-RU" sz="1600" dirty="0" smtClean="0">
                <a:solidFill>
                  <a:srgbClr val="FF0000"/>
                </a:solidFill>
              </a:rPr>
              <a:t>–  активизация познавательного  интереса  ученика  к  художественному  произведению  и личности автора.</a:t>
            </a:r>
          </a:p>
          <a:p>
            <a:r>
              <a:rPr lang="ru-RU" sz="1600" dirty="0" smtClean="0"/>
              <a:t>Современный  урок  литературы  в  условиях  введения  ФГОС  нового поколения  должен включать  следующие шесть  основных этапов:</a:t>
            </a:r>
          </a:p>
          <a:p>
            <a:pPr>
              <a:buNone/>
            </a:pPr>
            <a:r>
              <a:rPr lang="ru-RU" sz="1600" dirty="0" smtClean="0"/>
              <a:t>   а) мобилизация (предполагает  включение  учащихся  в  активную интеллектуальную деятельность);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б) </a:t>
            </a:r>
            <a:r>
              <a:rPr lang="ru-RU" sz="1600" dirty="0" err="1" smtClean="0"/>
              <a:t>целеполагание</a:t>
            </a:r>
            <a:r>
              <a:rPr lang="ru-RU" sz="1600" dirty="0" smtClean="0"/>
              <a:t> (учащиеся  самостоятельно  формулируют  цели  урока </a:t>
            </a:r>
          </a:p>
          <a:p>
            <a:pPr>
              <a:buNone/>
            </a:pPr>
            <a:r>
              <a:rPr lang="ru-RU" sz="1600" dirty="0" smtClean="0"/>
              <a:t>по схеме «вспомнить →  узнать → научиться»);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в) осознание  недостаточности  имеющихся  знаний (учитель </a:t>
            </a:r>
          </a:p>
          <a:p>
            <a:pPr>
              <a:buNone/>
            </a:pPr>
            <a:r>
              <a:rPr lang="ru-RU" sz="1600" dirty="0" smtClean="0"/>
              <a:t>способствует возникновению на уроке проблемной ситуации, в ходе анализа </a:t>
            </a:r>
          </a:p>
          <a:p>
            <a:pPr>
              <a:buNone/>
            </a:pPr>
            <a:r>
              <a:rPr lang="ru-RU" sz="1600" dirty="0" smtClean="0"/>
              <a:t>которой  учащиеся  понимают,  что  имеющихся  знаний  для  ее  решения </a:t>
            </a:r>
          </a:p>
          <a:p>
            <a:pPr>
              <a:buNone/>
            </a:pPr>
            <a:r>
              <a:rPr lang="ru-RU" sz="1600" dirty="0" smtClean="0"/>
              <a:t>недостаточно); г)  коммуникация (поиск  новых знаний  в паре, в группе);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</a:t>
            </a:r>
            <a:r>
              <a:rPr lang="ru-RU" sz="1600" dirty="0" err="1" smtClean="0"/>
              <a:t>д</a:t>
            </a:r>
            <a:r>
              <a:rPr lang="ru-RU" sz="1600" dirty="0" smtClean="0"/>
              <a:t>)взаимопроверка, взаимоконтроль;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е)рефлексия (осознание учеником и воспроизведение в речи того, что </a:t>
            </a:r>
          </a:p>
          <a:p>
            <a:pPr>
              <a:buNone/>
            </a:pPr>
            <a:r>
              <a:rPr lang="ru-RU" sz="1600" dirty="0" smtClean="0"/>
              <a:t>нового он узнал и чему научился на уроке).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</TotalTime>
  <Words>982</Words>
  <Application>Microsoft Office PowerPoint</Application>
  <PresentationFormat>Экран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Преподавание  литературы  в  условиях  обновления  структуры и содержания образования</vt:lpstr>
      <vt:lpstr>Ориентиры современной школы</vt:lpstr>
      <vt:lpstr> </vt:lpstr>
      <vt:lpstr>Новые подходы к преподаванию</vt:lpstr>
      <vt:lpstr>Профессиональный уровень педагога</vt:lpstr>
      <vt:lpstr>Требования к современному уроку</vt:lpstr>
      <vt:lpstr>Ученик - живой участник  образовательного процесса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Преподавание  литературы  в  условиях  обновления  структуры и содержания образования</dc:title>
  <dc:creator>Ирина</dc:creator>
  <cp:lastModifiedBy>Ирина</cp:lastModifiedBy>
  <cp:revision>12</cp:revision>
  <dcterms:created xsi:type="dcterms:W3CDTF">2015-09-06T03:18:04Z</dcterms:created>
  <dcterms:modified xsi:type="dcterms:W3CDTF">2017-02-20T03:01:37Z</dcterms:modified>
</cp:coreProperties>
</file>