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2" r:id="rId4"/>
    <p:sldId id="263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 А</c:v>
                </c:pt>
                <c:pt idx="1">
                  <c:v>2 Б</c:v>
                </c:pt>
                <c:pt idx="2">
                  <c:v>2 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68.8</c:v>
                </c:pt>
                <c:pt idx="1">
                  <c:v>65</c:v>
                </c:pt>
                <c:pt idx="2">
                  <c:v>95.2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 А</c:v>
                </c:pt>
                <c:pt idx="1">
                  <c:v>2 Б</c:v>
                </c:pt>
                <c:pt idx="2">
                  <c:v>2 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43.8</c:v>
                </c:pt>
                <c:pt idx="1">
                  <c:v>25</c:v>
                </c:pt>
                <c:pt idx="2">
                  <c:v>85.7</c:v>
                </c:pt>
              </c:numCache>
            </c:numRef>
          </c:val>
        </c:ser>
        <c:axId val="74285824"/>
        <c:axId val="74287360"/>
      </c:barChart>
      <c:catAx>
        <c:axId val="74285824"/>
        <c:scaling>
          <c:orientation val="minMax"/>
        </c:scaling>
        <c:axPos val="b"/>
        <c:tickLblPos val="nextTo"/>
        <c:crossAx val="74287360"/>
        <c:crosses val="autoZero"/>
        <c:auto val="1"/>
        <c:lblAlgn val="ctr"/>
        <c:lblOffset val="100"/>
      </c:catAx>
      <c:valAx>
        <c:axId val="74287360"/>
        <c:scaling>
          <c:orientation val="minMax"/>
        </c:scaling>
        <c:axPos val="l"/>
        <c:majorGridlines/>
        <c:numFmt formatCode="General" sourceLinked="1"/>
        <c:tickLblPos val="nextTo"/>
        <c:crossAx val="7428582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5 А</c:v>
                </c:pt>
                <c:pt idx="1">
                  <c:v>5 Б</c:v>
                </c:pt>
                <c:pt idx="2">
                  <c:v>5 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57.1</c:v>
                </c:pt>
                <c:pt idx="1">
                  <c:v>68.7</c:v>
                </c:pt>
                <c:pt idx="2">
                  <c:v>82.6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5 А</c:v>
                </c:pt>
                <c:pt idx="1">
                  <c:v>5 Б</c:v>
                </c:pt>
                <c:pt idx="2">
                  <c:v>5 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28.5</c:v>
                </c:pt>
                <c:pt idx="1">
                  <c:v>50</c:v>
                </c:pt>
                <c:pt idx="2">
                  <c:v>60.8</c:v>
                </c:pt>
              </c:numCache>
            </c:numRef>
          </c:val>
        </c:ser>
        <c:axId val="47334912"/>
        <c:axId val="47336448"/>
      </c:barChart>
      <c:catAx>
        <c:axId val="47334912"/>
        <c:scaling>
          <c:orientation val="minMax"/>
        </c:scaling>
        <c:axPos val="b"/>
        <c:tickLblPos val="nextTo"/>
        <c:crossAx val="47336448"/>
        <c:crosses val="autoZero"/>
        <c:auto val="1"/>
        <c:lblAlgn val="ctr"/>
        <c:lblOffset val="100"/>
      </c:catAx>
      <c:valAx>
        <c:axId val="47336448"/>
        <c:scaling>
          <c:orientation val="minMax"/>
        </c:scaling>
        <c:axPos val="l"/>
        <c:majorGridlines/>
        <c:numFmt formatCode="General" sourceLinked="1"/>
        <c:tickLblPos val="nextTo"/>
        <c:crossAx val="4733491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успеваемость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8-ые классы(40 учащихся)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47.5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качество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8-ые классы(40 учащихся)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37.5</c:v>
                </c:pt>
              </c:numCache>
            </c:numRef>
          </c:val>
        </c:ser>
        <c:axId val="47300992"/>
        <c:axId val="47302528"/>
      </c:barChart>
      <c:catAx>
        <c:axId val="47300992"/>
        <c:scaling>
          <c:orientation val="minMax"/>
        </c:scaling>
        <c:axPos val="b"/>
        <c:tickLblPos val="nextTo"/>
        <c:crossAx val="47302528"/>
        <c:crosses val="autoZero"/>
        <c:auto val="1"/>
        <c:lblAlgn val="ctr"/>
        <c:lblOffset val="100"/>
      </c:catAx>
      <c:valAx>
        <c:axId val="47302528"/>
        <c:scaling>
          <c:orientation val="minMax"/>
        </c:scaling>
        <c:axPos val="l"/>
        <c:majorGridlines/>
        <c:numFmt formatCode="General" sourceLinked="1"/>
        <c:tickLblPos val="nextTo"/>
        <c:crossAx val="47300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923228346456697"/>
          <c:y val="0.40281924531862084"/>
          <c:w val="0.20150845727617392"/>
          <c:h val="0.21400373798902034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256B38-C3DF-4CF1-9FF2-8CD9A4C21F95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E40C-DDA1-4FFD-9D34-2DB1DB091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256B38-C3DF-4CF1-9FF2-8CD9A4C21F95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E40C-DDA1-4FFD-9D34-2DB1DB091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256B38-C3DF-4CF1-9FF2-8CD9A4C21F95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E40C-DDA1-4FFD-9D34-2DB1DB091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256B38-C3DF-4CF1-9FF2-8CD9A4C21F95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E40C-DDA1-4FFD-9D34-2DB1DB091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256B38-C3DF-4CF1-9FF2-8CD9A4C21F95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E40C-DDA1-4FFD-9D34-2DB1DB091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256B38-C3DF-4CF1-9FF2-8CD9A4C21F95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E40C-DDA1-4FFD-9D34-2DB1DB091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256B38-C3DF-4CF1-9FF2-8CD9A4C21F95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E40C-DDA1-4FFD-9D34-2DB1DB091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256B38-C3DF-4CF1-9FF2-8CD9A4C21F95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E40C-DDA1-4FFD-9D34-2DB1DB091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256B38-C3DF-4CF1-9FF2-8CD9A4C21F95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E40C-DDA1-4FFD-9D34-2DB1DB091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256B38-C3DF-4CF1-9FF2-8CD9A4C21F95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E40C-DDA1-4FFD-9D34-2DB1DB091B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256B38-C3DF-4CF1-9FF2-8CD9A4C21F95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8E40C-DDA1-4FFD-9D34-2DB1DB091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B256B38-C3DF-4CF1-9FF2-8CD9A4C21F95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CD8E40C-DDA1-4FFD-9D34-2DB1DB091B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264320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cs typeface="Aharoni" pitchFamily="2" charset="-79"/>
              </a:rPr>
              <a:t>Преемственность в обучении русскому языку и литературе между начальным и основным общим образованием в условиях реализации ФГОС</a:t>
            </a:r>
            <a:r>
              <a:rPr lang="ru-RU" dirty="0" smtClean="0">
                <a:solidFill>
                  <a:srgbClr val="C00000"/>
                </a:solidFill>
                <a:cs typeface="Aharoni" pitchFamily="2" charset="-79"/>
              </a:rPr>
              <a:t/>
            </a:r>
            <a:br>
              <a:rPr lang="ru-RU" dirty="0" smtClean="0">
                <a:solidFill>
                  <a:srgbClr val="C00000"/>
                </a:solidFill>
                <a:cs typeface="Aharoni" pitchFamily="2" charset="-79"/>
              </a:rPr>
            </a:br>
            <a:endParaRPr lang="ru-RU" dirty="0">
              <a:solidFill>
                <a:srgbClr val="C00000"/>
              </a:solidFill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9190" y="3886200"/>
            <a:ext cx="4000528" cy="1757378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МО учителей </a:t>
            </a:r>
          </a:p>
          <a:p>
            <a:pPr algn="r"/>
            <a:r>
              <a:rPr lang="ru-RU" dirty="0" smtClean="0"/>
              <a:t>начальных классов и  </a:t>
            </a:r>
          </a:p>
          <a:p>
            <a:pPr algn="r"/>
            <a:r>
              <a:rPr lang="ru-RU" dirty="0" smtClean="0"/>
              <a:t> учителей русского языка</a:t>
            </a:r>
          </a:p>
          <a:p>
            <a:pPr algn="r"/>
            <a:r>
              <a:rPr lang="ru-RU" dirty="0" smtClean="0"/>
              <a:t> и литературы.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Итоги ВПР по русскому языку</a:t>
            </a:r>
            <a:br>
              <a:rPr lang="ru-RU" dirty="0" smtClean="0"/>
            </a:br>
            <a:r>
              <a:rPr lang="ru-RU" sz="1800" dirty="0" smtClean="0"/>
              <a:t>среди </a:t>
            </a:r>
            <a:r>
              <a:rPr lang="ru-RU" sz="1800" dirty="0" smtClean="0"/>
              <a:t>2-ых </a:t>
            </a:r>
            <a:r>
              <a:rPr lang="ru-RU" sz="1800" dirty="0" smtClean="0"/>
              <a:t>классов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Итоги ВПР во 2х классах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42976" y="1579880"/>
          <a:ext cx="7702244" cy="4416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04"/>
                <a:gridCol w="2684336"/>
                <a:gridCol w="1201920"/>
                <a:gridCol w="1214446"/>
                <a:gridCol w="1487138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NewRoman"/>
                          <a:ea typeface="Times New Roman"/>
                          <a:cs typeface="TimesNewRoman"/>
                        </a:rPr>
                        <a:t>Класс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NewRoman"/>
                          <a:ea typeface="Times New Roman"/>
                          <a:cs typeface="TimesNewRoman"/>
                        </a:rPr>
                        <a:t>Выполнение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NewRoman"/>
                          <a:ea typeface="Times New Roman"/>
                          <a:cs typeface="TimesNewRoman"/>
                        </a:rPr>
                        <a:t>Качество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Отметки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2а класс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Иванова И.К.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обучающихся </a:t>
                      </a:r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– 18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Выполнили – 16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68,8%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43,8%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«5» – 5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«4» – 2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«3» – 4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«2» – 5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2б класс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Сивцева</a:t>
                      </a:r>
                      <a:r>
                        <a:rPr lang="ru-RU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С.Н.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обучающихся –24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Выполнили – 20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65%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25%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«5» – -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«4» – 5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«3» – 8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«2» – 7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2в класс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Баишева</a:t>
                      </a:r>
                      <a:r>
                        <a:rPr lang="ru-RU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Е.А.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 обучающихся – 23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Выполнили – 21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95,2%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85,7%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«5» – 5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«</a:t>
                      </a: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4» – 13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«3» – 2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«2» – 1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 по школе: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76,3%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51,5%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«5» – 10 (17,5%)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«4» – 20 (35,1%)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«3» – 14 (24,6%)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«2» – 13 (22,8%)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Выполнение по заданиям (в %):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3" y="1142983"/>
          <a:ext cx="9144002" cy="4991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089"/>
                <a:gridCol w="784222"/>
                <a:gridCol w="513691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725602">
                <a:tc rowSpan="2"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ОО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 rowSpan="2"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1800" b="1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1К1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1К2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1К3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  <a:tr h="8230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Макс</a:t>
                      </a:r>
                      <a:b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  <a:tr h="823012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Вся выборка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434002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  <a:tr h="1234517">
                <a:tc>
                  <a:txBody>
                    <a:bodyPr/>
                    <a:lstStyle/>
                    <a:p>
                      <a:pPr marL="9525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РС 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(Якутия)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5616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  <a:tr h="8230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МБОУ "ЖСОШ"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600" b="1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1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Итоги ВПР по русскому языку</a:t>
            </a:r>
            <a:br>
              <a:rPr lang="ru-RU" dirty="0" smtClean="0"/>
            </a:br>
            <a:r>
              <a:rPr lang="ru-RU" sz="1800" dirty="0" smtClean="0"/>
              <a:t>среди 5-ых классов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28604"/>
          <a:ext cx="8229600" cy="5750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906124"/>
                <a:gridCol w="1628796"/>
                <a:gridCol w="914400"/>
                <a:gridCol w="885828"/>
                <a:gridCol w="942972"/>
                <a:gridCol w="914400"/>
                <a:gridCol w="914400"/>
                <a:gridCol w="914400"/>
              </a:tblGrid>
              <a:tr h="157163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Класс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Колличество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Учитель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% </a:t>
                      </a:r>
                      <a:r>
                        <a:rPr lang="ru-RU" sz="2000" dirty="0" err="1" smtClean="0"/>
                        <a:t>усп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/>
                    </a:p>
                    <a:p>
                      <a:pPr algn="ctr"/>
                      <a:r>
                        <a:rPr lang="ru-RU" sz="2000" dirty="0" smtClean="0"/>
                        <a:t>% </a:t>
                      </a:r>
                      <a:r>
                        <a:rPr lang="ru-RU" sz="2000" dirty="0" err="1" smtClean="0"/>
                        <a:t>кач</a:t>
                      </a:r>
                      <a:endParaRPr lang="ru-RU" sz="2000" dirty="0"/>
                    </a:p>
                  </a:txBody>
                  <a:tcPr/>
                </a:tc>
              </a:tr>
              <a:tr h="153304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 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Элебесова</a:t>
                      </a:r>
                      <a:r>
                        <a:rPr lang="ru-RU" sz="2000" dirty="0" smtClean="0"/>
                        <a:t> С.Э.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57,1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28,5</a:t>
                      </a:r>
                      <a:endParaRPr lang="ru-RU" sz="2000" dirty="0"/>
                    </a:p>
                  </a:txBody>
                  <a:tcPr/>
                </a:tc>
              </a:tr>
              <a:tr h="106848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5Б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Чахова</a:t>
                      </a:r>
                      <a:r>
                        <a:rPr lang="ru-RU" sz="2000" dirty="0" smtClean="0"/>
                        <a:t> В.С.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68,7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50</a:t>
                      </a:r>
                      <a:endParaRPr lang="ru-RU" sz="2000" dirty="0"/>
                    </a:p>
                  </a:txBody>
                  <a:tcPr/>
                </a:tc>
              </a:tr>
              <a:tr h="153304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 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Чахова</a:t>
                      </a:r>
                      <a:r>
                        <a:rPr lang="ru-RU" sz="2000" dirty="0" smtClean="0"/>
                        <a:t> В.С.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82,6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60,8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Итоги ВПР по русскому языку </a:t>
            </a:r>
            <a:br>
              <a:rPr lang="ru-RU" dirty="0" smtClean="0"/>
            </a:br>
            <a:r>
              <a:rPr lang="ru-RU" sz="2400" dirty="0" smtClean="0"/>
              <a:t>среди восьмых  классов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проверочной работы</a:t>
            </a:r>
            <a:br>
              <a:rPr lang="ru-RU" dirty="0" smtClean="0"/>
            </a:br>
            <a:r>
              <a:rPr lang="ru-RU" sz="2400" dirty="0" smtClean="0"/>
              <a:t>среди учащихся 8-ых классов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329642" cy="4714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361"/>
                <a:gridCol w="1636836"/>
                <a:gridCol w="1215231"/>
                <a:gridCol w="1240024"/>
                <a:gridCol w="1273095"/>
                <a:gridCol w="1273095"/>
              </a:tblGrid>
              <a:tr h="86271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Количество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0 -15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16 - 21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22 - 27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28 - 32</a:t>
                      </a:r>
                      <a:endParaRPr lang="ru-RU" dirty="0"/>
                    </a:p>
                  </a:txBody>
                  <a:tcPr/>
                </a:tc>
              </a:tr>
              <a:tr h="98444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 А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Элебесова</a:t>
                      </a:r>
                      <a:r>
                        <a:rPr lang="ru-RU" sz="1600" dirty="0" smtClean="0"/>
                        <a:t> С.Э.)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98444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 Б</a:t>
                      </a:r>
                    </a:p>
                    <a:p>
                      <a:r>
                        <a:rPr lang="ru-RU" sz="1600" dirty="0" smtClean="0"/>
                        <a:t>(Михайлова Л.Н.)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98444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 В</a:t>
                      </a:r>
                    </a:p>
                    <a:p>
                      <a:r>
                        <a:rPr lang="ru-RU" sz="1600" dirty="0" smtClean="0"/>
                        <a:t>(</a:t>
                      </a:r>
                      <a:r>
                        <a:rPr lang="ru-RU" sz="1600" dirty="0" err="1" smtClean="0"/>
                        <a:t>Ильинова</a:t>
                      </a:r>
                      <a:r>
                        <a:rPr lang="ru-RU" sz="1600" dirty="0" smtClean="0"/>
                        <a:t> С.Д.)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89883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 по школе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40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21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10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681228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Рекомендации учителям </a:t>
            </a:r>
          </a:p>
          <a:p>
            <a:pPr algn="ctr"/>
            <a:r>
              <a:rPr lang="ru-RU" dirty="0" smtClean="0"/>
              <a:t>начальных классов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Рекомендации учителям русского языка и литературы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5245746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sz="2500" dirty="0" smtClean="0"/>
              <a:t>Обогащать речь учащихся, усложняя ее к 4 классу.</a:t>
            </a:r>
          </a:p>
          <a:p>
            <a:pPr lvl="0"/>
            <a:r>
              <a:rPr lang="ru-RU" sz="2500" dirty="0" smtClean="0"/>
              <a:t>Постоянно работать над техникой чтения учащихся, расширять их лексический запас, в том числе за счет специальных терминов.</a:t>
            </a:r>
          </a:p>
          <a:p>
            <a:pPr lvl="0"/>
            <a:r>
              <a:rPr lang="ru-RU" sz="2500" dirty="0" smtClean="0"/>
              <a:t>Работать над скоростью письма и каллиграфией.</a:t>
            </a:r>
          </a:p>
          <a:p>
            <a:pPr lvl="0"/>
            <a:r>
              <a:rPr lang="ru-RU" sz="2500" dirty="0" smtClean="0"/>
              <a:t>Применять на уроках упражнения, задания для развития произвольного внимания, механической и оперативной памяти.</a:t>
            </a:r>
          </a:p>
          <a:p>
            <a:pPr lvl="0"/>
            <a:r>
              <a:rPr lang="ru-RU" sz="2500" dirty="0" smtClean="0"/>
              <a:t>Разработать рекомендации родителям для тренировки памяти и внимания детей.</a:t>
            </a:r>
          </a:p>
          <a:p>
            <a:pPr lvl="0"/>
            <a:r>
              <a:rPr lang="ru-RU" sz="2500" dirty="0" smtClean="0"/>
              <a:t>Формировать у детей прочные знания по орфографии, по  фонетике русского языка,  о  морфологических признаках разных частей речи, о их синтаксической роли.</a:t>
            </a:r>
          </a:p>
          <a:p>
            <a:pPr lvl="0"/>
            <a:r>
              <a:rPr lang="ru-RU" sz="2500" dirty="0" smtClean="0"/>
              <a:t>Искоренять неумеренную помощь родителей в выполнении домашнего задания.</a:t>
            </a:r>
          </a:p>
          <a:p>
            <a:pPr lvl="0"/>
            <a:r>
              <a:rPr lang="ru-RU" sz="2500" dirty="0" smtClean="0"/>
              <a:t>Добиваться от учащихся развернутых полных ответов, четкой грамотной речи как по русскому языку, так и по литературе.</a:t>
            </a:r>
          </a:p>
          <a:p>
            <a:pPr lvl="0"/>
            <a:r>
              <a:rPr lang="ru-RU" sz="2500" dirty="0" smtClean="0"/>
              <a:t>Практиковать письменный опрос правил, предлагать для запоминания не только стихотворные, но и прозаические тексты.</a:t>
            </a:r>
          </a:p>
          <a:p>
            <a:pPr lvl="0"/>
            <a:r>
              <a:rPr lang="ru-RU" sz="2500" dirty="0" smtClean="0"/>
              <a:t>Учить учащихся работать с энциклопедиями, справочниками, словарями, научно-популярной и дополнительной литературой.</a:t>
            </a:r>
          </a:p>
          <a:p>
            <a:pPr lvl="0"/>
            <a:r>
              <a:rPr lang="ru-RU" sz="2500" dirty="0" smtClean="0"/>
              <a:t>При выставлении итоговых четвертных оценок делать упор прежде всего на контрольные  письменные работы.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5245746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dirty="0" smtClean="0"/>
              <a:t>Учитывайте трудности адаптационного периода, возрастные особенности пятиклассников в выборе терминологии, подборе методических приёмов.</a:t>
            </a:r>
          </a:p>
          <a:p>
            <a:pPr lvl="0"/>
            <a:r>
              <a:rPr lang="ru-RU" dirty="0" smtClean="0"/>
              <a:t>Не перегружайте учеников излишними по объёму домашними заданиями, дозируйте их с учётом уровня подготовки ученика, гигиенических требований возраста.</a:t>
            </a:r>
          </a:p>
          <a:p>
            <a:pPr lvl="0"/>
            <a:r>
              <a:rPr lang="ru-RU" dirty="0" smtClean="0"/>
              <a:t>Следите за темпом урока – высокий темп мешает многим детям усваивать материал.</a:t>
            </a:r>
          </a:p>
          <a:p>
            <a:pPr lvl="0"/>
            <a:r>
              <a:rPr lang="ru-RU" dirty="0" smtClean="0"/>
              <a:t>Налаживайте эмоциональный контакт с классом.</a:t>
            </a:r>
          </a:p>
          <a:p>
            <a:pPr lvl="0"/>
            <a:r>
              <a:rPr lang="ru-RU" dirty="0" smtClean="0"/>
              <a:t>Налаживайте  контакт с родителями учащихся.</a:t>
            </a:r>
          </a:p>
          <a:p>
            <a:pPr lvl="0"/>
            <a:r>
              <a:rPr lang="ru-RU" dirty="0" smtClean="0"/>
              <a:t>Никогда не используйте оценку как средство наказания ученика. Оценка достижений должна быть ориентацией на успех, способствовать развитию мотивации к учению, а не её снижению.</a:t>
            </a:r>
          </a:p>
          <a:p>
            <a:pPr lvl="0"/>
            <a:r>
              <a:rPr lang="ru-RU" dirty="0" smtClean="0"/>
              <a:t>Замечайте положительную динамику в развитии каждого ученика. Развивайте навыки самоконтроля, умение оценивать свою работу и работу класса. Не бойтесь признавать свои ошибки. Постоянно анализируйте все плюсы и минусы в своей работе.</a:t>
            </a:r>
          </a:p>
          <a:p>
            <a:pPr lvl="0"/>
            <a:r>
              <a:rPr lang="ru-RU" dirty="0" smtClean="0"/>
              <a:t>Разнообразьте методику работы в группах, в парах, индивидуально.</a:t>
            </a:r>
          </a:p>
          <a:p>
            <a:pPr lvl="0"/>
            <a:r>
              <a:rPr lang="ru-RU" dirty="0" smtClean="0"/>
              <a:t>Не создавайте психотравмирующих ситуаций при выставлении оценок за контрольные работы, за четверть и т.д., выставляйте оценки не формально, а с учётом личностных особенностей и достижений каждого ученика.</a:t>
            </a:r>
          </a:p>
          <a:p>
            <a:pPr lvl="0"/>
            <a:r>
              <a:rPr lang="ru-RU" dirty="0" smtClean="0"/>
              <a:t>Наряду с оценкой чаще используйте положительные оценочные суждения.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292</TotalTime>
  <Words>726</Words>
  <Application>Microsoft Office PowerPoint</Application>
  <PresentationFormat>Экран (4:3)</PresentationFormat>
  <Paragraphs>206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Преемственность в обучении русскому языку и литературе между начальным и основным общим образованием в условиях реализации ФГОС </vt:lpstr>
      <vt:lpstr>Итоги ВПР по русскому языку среди 2-ых классов</vt:lpstr>
      <vt:lpstr>Итоги ВПР во 2х классах</vt:lpstr>
      <vt:lpstr>Выполнение по заданиям (в %): </vt:lpstr>
      <vt:lpstr>Итоги ВПР по русскому языку среди 5-ых классов</vt:lpstr>
      <vt:lpstr>Слайд 6</vt:lpstr>
      <vt:lpstr>Итоги ВПР по русскому языку  среди восьмых  классов</vt:lpstr>
      <vt:lpstr>Результаты проверочной работы среди учащихся 8-ых классов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Ирина</cp:lastModifiedBy>
  <cp:revision>22</cp:revision>
  <dcterms:created xsi:type="dcterms:W3CDTF">2017-01-28T00:34:02Z</dcterms:created>
  <dcterms:modified xsi:type="dcterms:W3CDTF">2017-02-01T06:10:11Z</dcterms:modified>
</cp:coreProperties>
</file>