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0" r:id="rId2"/>
    <p:sldId id="262" r:id="rId3"/>
    <p:sldId id="270" r:id="rId4"/>
    <p:sldId id="268" r:id="rId5"/>
    <p:sldId id="269" r:id="rId6"/>
    <p:sldId id="300" r:id="rId7"/>
    <p:sldId id="301" r:id="rId8"/>
    <p:sldId id="302" r:id="rId9"/>
    <p:sldId id="304" r:id="rId10"/>
    <p:sldId id="305" r:id="rId11"/>
    <p:sldId id="306" r:id="rId12"/>
    <p:sldId id="308" r:id="rId13"/>
    <p:sldId id="309" r:id="rId14"/>
    <p:sldId id="338" r:id="rId15"/>
    <p:sldId id="311" r:id="rId16"/>
    <p:sldId id="325" r:id="rId17"/>
    <p:sldId id="312" r:id="rId18"/>
    <p:sldId id="315" r:id="rId19"/>
    <p:sldId id="316" r:id="rId20"/>
    <p:sldId id="317" r:id="rId21"/>
    <p:sldId id="319" r:id="rId22"/>
    <p:sldId id="320" r:id="rId23"/>
    <p:sldId id="321" r:id="rId24"/>
    <p:sldId id="322" r:id="rId25"/>
    <p:sldId id="323" r:id="rId26"/>
    <p:sldId id="324" r:id="rId27"/>
    <p:sldId id="326" r:id="rId28"/>
    <p:sldId id="327" r:id="rId29"/>
    <p:sldId id="328" r:id="rId30"/>
    <p:sldId id="329" r:id="rId31"/>
    <p:sldId id="330" r:id="rId32"/>
    <p:sldId id="332" r:id="rId33"/>
    <p:sldId id="333" r:id="rId34"/>
    <p:sldId id="335" r:id="rId35"/>
    <p:sldId id="336" r:id="rId36"/>
    <p:sldId id="33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3C3D2-9F07-40C0-8D1B-D95A460D7996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19D6E-4784-488F-BB55-472826C9EA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083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A7D0E-E0E7-4380-8FCE-D0E1F95255FC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C6C3-C42A-4625-8A24-FCDEDDFBB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234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A7D0E-E0E7-4380-8FCE-D0E1F95255FC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C6C3-C42A-4625-8A24-FCDEDDFBB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898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A7D0E-E0E7-4380-8FCE-D0E1F95255FC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C6C3-C42A-4625-8A24-FCDEDDFBB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684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A7D0E-E0E7-4380-8FCE-D0E1F95255FC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C6C3-C42A-4625-8A24-FCDEDDFBB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385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A7D0E-E0E7-4380-8FCE-D0E1F95255FC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C6C3-C42A-4625-8A24-FCDEDDFBB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12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A7D0E-E0E7-4380-8FCE-D0E1F95255FC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C6C3-C42A-4625-8A24-FCDEDDFBB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5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A7D0E-E0E7-4380-8FCE-D0E1F95255FC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C6C3-C42A-4625-8A24-FCDEDDFBB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656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A7D0E-E0E7-4380-8FCE-D0E1F95255FC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C6C3-C42A-4625-8A24-FCDEDDFBB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11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A7D0E-E0E7-4380-8FCE-D0E1F95255FC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C6C3-C42A-4625-8A24-FCDEDDFBB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45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A7D0E-E0E7-4380-8FCE-D0E1F95255FC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C6C3-C42A-4625-8A24-FCDEDDFBB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16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A7D0E-E0E7-4380-8FCE-D0E1F95255FC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C6C3-C42A-4625-8A24-FCDEDDFBB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89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A7D0E-E0E7-4380-8FCE-D0E1F95255FC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3C6C3-C42A-4625-8A24-FCDEDDFBB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60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yaguo.ru/files/image006_0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60648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Муниципальное бюджетное общеобразовательное учреждение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«</a:t>
            </a:r>
            <a:r>
              <a:rPr lang="ru-RU" sz="2400" b="1" dirty="0" err="1" smtClean="0">
                <a:solidFill>
                  <a:srgbClr val="0070C0"/>
                </a:solidFill>
              </a:rPr>
              <a:t>Жиганская</a:t>
            </a:r>
            <a:r>
              <a:rPr lang="ru-RU" sz="2400" b="1" dirty="0" smtClean="0">
                <a:solidFill>
                  <a:srgbClr val="0070C0"/>
                </a:solidFill>
              </a:rPr>
              <a:t> средняя общеобразовательная школа»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782051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На </a:t>
            </a:r>
            <a:r>
              <a:rPr lang="ru-RU" b="1" dirty="0">
                <a:solidFill>
                  <a:srgbClr val="002060"/>
                </a:solidFill>
              </a:rPr>
              <a:t>основании Приказа Министерства образования РС (Я) 01-16/1918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от 30.05.2015г. «О показателях эффективности общеобразовательных организаций,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реализующих основные образовательные программы агротехнологической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направленности</a:t>
            </a:r>
            <a:r>
              <a:rPr lang="ru-RU" b="1" dirty="0" smtClean="0">
                <a:solidFill>
                  <a:srgbClr val="002060"/>
                </a:solidFill>
              </a:rPr>
              <a:t>» Приказом 01-16/2007 </a:t>
            </a:r>
            <a:r>
              <a:rPr lang="ru-RU" b="1" dirty="0">
                <a:solidFill>
                  <a:srgbClr val="002060"/>
                </a:solidFill>
              </a:rPr>
              <a:t>от 07.05.2015г. «Об утверждении перечня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общеобразовательных </a:t>
            </a:r>
            <a:r>
              <a:rPr lang="ru-RU" b="1" dirty="0">
                <a:solidFill>
                  <a:srgbClr val="002060"/>
                </a:solidFill>
              </a:rPr>
              <a:t>организаций агротехнологического профиля </a:t>
            </a:r>
            <a:r>
              <a:rPr lang="ru-RU" b="1" dirty="0" smtClean="0">
                <a:solidFill>
                  <a:srgbClr val="002060"/>
                </a:solidFill>
              </a:rPr>
              <a:t>Республики Саха(Якутия</a:t>
            </a:r>
            <a:r>
              <a:rPr lang="ru-RU" b="1" dirty="0">
                <a:solidFill>
                  <a:srgbClr val="002060"/>
                </a:solidFill>
              </a:rPr>
              <a:t>) на 2015-2016 </a:t>
            </a:r>
            <a:r>
              <a:rPr lang="ru-RU" b="1" dirty="0" err="1">
                <a:solidFill>
                  <a:srgbClr val="002060"/>
                </a:solidFill>
              </a:rPr>
              <a:t>уч.г</a:t>
            </a:r>
            <a:r>
              <a:rPr lang="ru-RU" b="1" dirty="0">
                <a:solidFill>
                  <a:srgbClr val="002060"/>
                </a:solidFill>
              </a:rPr>
              <a:t>.» </a:t>
            </a:r>
            <a:r>
              <a:rPr lang="ru-RU" b="1" dirty="0" smtClean="0">
                <a:solidFill>
                  <a:srgbClr val="002060"/>
                </a:solidFill>
              </a:rPr>
              <a:t>школа </a:t>
            </a:r>
            <a:r>
              <a:rPr lang="ru-RU" b="1" dirty="0">
                <a:solidFill>
                  <a:srgbClr val="002060"/>
                </a:solidFill>
              </a:rPr>
              <a:t>включена в список </a:t>
            </a:r>
            <a:r>
              <a:rPr lang="ru-RU" b="1" dirty="0" smtClean="0">
                <a:solidFill>
                  <a:srgbClr val="002060"/>
                </a:solidFill>
              </a:rPr>
              <a:t>агрошкол.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" name="Picture 7" descr="школа 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7544" y="1278697"/>
            <a:ext cx="4608512" cy="342902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183560" y="2368912"/>
            <a:ext cx="396044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Агротехнологическое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н</a:t>
            </a:r>
            <a:r>
              <a:rPr lang="ru-RU" sz="2800" b="1" dirty="0" smtClean="0">
                <a:solidFill>
                  <a:srgbClr val="FF0000"/>
                </a:solidFill>
              </a:rPr>
              <a:t>аправление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Анализ работы за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2 четверть</a:t>
            </a:r>
          </a:p>
          <a:p>
            <a:pPr algn="ctr"/>
            <a:endParaRPr lang="ru-RU" sz="21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100" b="1" dirty="0" smtClean="0">
                <a:solidFill>
                  <a:srgbClr val="FF0000"/>
                </a:solidFill>
              </a:rPr>
              <a:t> </a:t>
            </a:r>
            <a:endParaRPr lang="ru-RU" sz="2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1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Визитка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 descr="http://yaguo.ru/files/image003_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75656" y="1340768"/>
            <a:ext cx="6408712" cy="43924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6184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Соревнования по посадке сети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Завуч3\Desktop\Фото ПВВ рыбалка\20161112_1737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248472" cy="42484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Завуч3\Desktop\Фото ПВВ рыбалка\20161112_1738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5076" y="2201788"/>
            <a:ext cx="4392488" cy="42546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260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988841"/>
            <a:ext cx="3384376" cy="194421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Победители в номинации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«</a:t>
            </a:r>
            <a:r>
              <a:rPr lang="ru-RU" sz="2000" b="1" dirty="0">
                <a:solidFill>
                  <a:srgbClr val="C00000"/>
                </a:solidFill>
              </a:rPr>
              <a:t>Рыбный рай» 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Выставлено 167 блюд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61 </a:t>
            </a:r>
            <a:r>
              <a:rPr lang="ru-RU" sz="2000" b="1" dirty="0">
                <a:solidFill>
                  <a:srgbClr val="C00000"/>
                </a:solidFill>
              </a:rPr>
              <a:t>работником </a:t>
            </a:r>
            <a:r>
              <a:rPr lang="ru-RU" sz="2000" b="1" dirty="0" smtClean="0">
                <a:solidFill>
                  <a:srgbClr val="C00000"/>
                </a:solidFill>
              </a:rPr>
              <a:t>школы</a:t>
            </a: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Завуч3\Desktop\АГРО 2016-17\Полярный круг\фото пол.круг\IMG_20161112_145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7863" y="1124745"/>
            <a:ext cx="5832648" cy="439248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288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Семинар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«Опыт работы и педагогические находки в деятельности МБУ ДО ДДТ»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http://yaguo.ru/files/styles/large/public/image006_0.jpg?itok=XAJOq4qz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23728" y="1700808"/>
            <a:ext cx="5184576" cy="424847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4300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Наш научный руководитель </a:t>
            </a:r>
            <a:r>
              <a:rPr lang="ru-RU" sz="2400" b="1" dirty="0">
                <a:solidFill>
                  <a:srgbClr val="FF0000"/>
                </a:solidFill>
              </a:rPr>
              <a:t>по агротехнологическому </a:t>
            </a:r>
            <a:r>
              <a:rPr lang="ru-RU" sz="2400" b="1" dirty="0" smtClean="0">
                <a:solidFill>
                  <a:srgbClr val="FF0000"/>
                </a:solidFill>
              </a:rPr>
              <a:t>направлению, </a:t>
            </a:r>
            <a:r>
              <a:rPr lang="ru-RU" sz="2400" b="1" dirty="0">
                <a:solidFill>
                  <a:srgbClr val="FF0000"/>
                </a:solidFill>
              </a:rPr>
              <a:t>доктор сельскохозяйственных наук, академик Российской академии К.М. Степанов</a:t>
            </a:r>
          </a:p>
        </p:txBody>
      </p:sp>
      <p:pic>
        <p:nvPicPr>
          <p:cNvPr id="29698" name="Picture 2" descr="C:\Users\Завуч3\Desktop\АГРО 2016-17\ФОТО\педсовет АГРО 25.11.16\IMG_52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00200"/>
            <a:ext cx="3384376" cy="49971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498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25 ноября 2016 г. проведен расширенный тематический педсовет при Главе МР «</a:t>
            </a:r>
            <a:r>
              <a:rPr lang="ru-RU" sz="2000" dirty="0" err="1">
                <a:solidFill>
                  <a:srgbClr val="FF0000"/>
                </a:solidFill>
              </a:rPr>
              <a:t>Жиганский</a:t>
            </a:r>
            <a:r>
              <a:rPr lang="ru-RU" sz="2000" dirty="0">
                <a:solidFill>
                  <a:srgbClr val="FF0000"/>
                </a:solidFill>
              </a:rPr>
              <a:t> НЭР» «Перспективы развития агротехнологического образования в МР «</a:t>
            </a:r>
            <a:r>
              <a:rPr lang="ru-RU" sz="2000" dirty="0" err="1">
                <a:solidFill>
                  <a:srgbClr val="FF0000"/>
                </a:solidFill>
              </a:rPr>
              <a:t>Жиганский</a:t>
            </a:r>
            <a:r>
              <a:rPr lang="ru-RU" sz="2000" dirty="0">
                <a:solidFill>
                  <a:srgbClr val="FF0000"/>
                </a:solidFill>
              </a:rPr>
              <a:t> НЭР</a:t>
            </a:r>
            <a:r>
              <a:rPr lang="ru-RU" sz="2000" dirty="0" smtClean="0">
                <a:solidFill>
                  <a:srgbClr val="FF0000"/>
                </a:solidFill>
              </a:rPr>
              <a:t>»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Завуч3\Desktop\АГРО 2016-17\ФОТО\педсовет АГРО 25.11.16\IMG_5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484784"/>
            <a:ext cx="6788944" cy="46413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58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6386" name="Picture 2" descr="C:\Users\Завуч3\Desktop\АГРО 2016-17\ФОТО\педсовет АГРО 25.11.16\IMG_5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776864" cy="51454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197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Биоквантум</a:t>
            </a:r>
            <a:r>
              <a:rPr lang="ru-RU" sz="2400" b="1" dirty="0">
                <a:solidFill>
                  <a:srgbClr val="FF0000"/>
                </a:solidFill>
              </a:rPr>
              <a:t>, отв. </a:t>
            </a:r>
            <a:r>
              <a:rPr lang="ru-RU" sz="2400" b="1" dirty="0" err="1">
                <a:solidFill>
                  <a:srgbClr val="FF0000"/>
                </a:solidFill>
              </a:rPr>
              <a:t>Сыроватская</a:t>
            </a:r>
            <a:r>
              <a:rPr lang="ru-RU" sz="2400" b="1" dirty="0">
                <a:solidFill>
                  <a:srgbClr val="FF0000"/>
                </a:solidFill>
              </a:rPr>
              <a:t> Л.Н.</a:t>
            </a:r>
          </a:p>
        </p:txBody>
      </p:sp>
      <p:pic>
        <p:nvPicPr>
          <p:cNvPr id="3074" name="Picture 2" descr="C:\Users\Завуч3\Desktop\АГРО 2016-17\ФОТО\педсовет АГРО 25.11.16\IMG_53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392488" cy="30963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Завуч3\Desktop\АГРО 2016-17\ФОТО\педсовет АГРО 25.11.16\IMG_53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4248472" cy="28083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810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Акваквантум</a:t>
            </a:r>
            <a:r>
              <a:rPr lang="ru-RU" sz="2400" b="1" dirty="0">
                <a:solidFill>
                  <a:srgbClr val="FF0000"/>
                </a:solidFill>
              </a:rPr>
              <a:t>, отв. Иванова И.К</a:t>
            </a:r>
            <a:r>
              <a:rPr lang="ru-RU" sz="2400" b="1" dirty="0" smtClean="0">
                <a:solidFill>
                  <a:srgbClr val="FF0000"/>
                </a:solidFill>
              </a:rPr>
              <a:t>.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Завуч3\Desktop\АГРО 2016-17\ФОТО\педсовет АГРО 25.11.16\IMG_54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254624" cy="29084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Завуч3\Desktop\АГРО 2016-17\ФОТО\педсовет АГРО 25.11.16\IMG_54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920"/>
            <a:ext cx="4392488" cy="30243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062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0" name="Picture 2" descr="C:\Users\Завуч3\Desktop\АГРО 2016-17\ФОТО\педсовет АГРО 25.11.16\IMG_55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46" y="764704"/>
            <a:ext cx="3589618" cy="55446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Завуч3\Desktop\АГРО 2016-17\ФОТО\педсовет АГРО 25.11.16\IMG_54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752528" cy="33645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562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88640"/>
            <a:ext cx="3528392" cy="424731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88900" dist="38100" dir="177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000" b="1" dirty="0"/>
              <a:t>Саха </a:t>
            </a:r>
            <a:r>
              <a:rPr lang="ru-RU" sz="1000" b="1" dirty="0" err="1"/>
              <a:t>Республикатын</a:t>
            </a:r>
            <a:r>
              <a:rPr lang="ru-RU" sz="1000" b="1" dirty="0"/>
              <a:t> уерэ5ин </a:t>
            </a:r>
            <a:r>
              <a:rPr lang="ru-RU" sz="1000" b="1" dirty="0" err="1"/>
              <a:t>Министерствота</a:t>
            </a:r>
            <a:endParaRPr lang="ru-RU" sz="1000" dirty="0"/>
          </a:p>
          <a:p>
            <a:pPr algn="ctr"/>
            <a:r>
              <a:rPr lang="ru-RU" sz="1000" b="1" dirty="0"/>
              <a:t>Министерство образования Республики Саха (Якутия)</a:t>
            </a:r>
            <a:endParaRPr lang="ru-RU" sz="1000" dirty="0"/>
          </a:p>
          <a:p>
            <a:pPr algn="ctr"/>
            <a:r>
              <a:rPr lang="ru-RU" sz="1000" b="1" dirty="0"/>
              <a:t>Муниципальное управление образования </a:t>
            </a:r>
            <a:r>
              <a:rPr lang="ru-RU" sz="1000" b="1" dirty="0" err="1"/>
              <a:t>Жиганского</a:t>
            </a:r>
            <a:r>
              <a:rPr lang="ru-RU" sz="1000" b="1" dirty="0"/>
              <a:t> </a:t>
            </a:r>
            <a:endParaRPr lang="ru-RU" sz="1000" dirty="0"/>
          </a:p>
          <a:p>
            <a:pPr algn="ctr"/>
            <a:r>
              <a:rPr lang="ru-RU" sz="1000" b="1" dirty="0"/>
              <a:t>национального эвенкийского района</a:t>
            </a:r>
            <a:endParaRPr lang="ru-RU" sz="1000" dirty="0"/>
          </a:p>
          <a:p>
            <a:pPr algn="ctr"/>
            <a:r>
              <a:rPr lang="ru-RU" sz="1000" b="1" dirty="0"/>
              <a:t>Муниципальное бюджетное общеобразовательное учреждение</a:t>
            </a:r>
            <a:endParaRPr lang="ru-RU" sz="1000" dirty="0"/>
          </a:p>
          <a:p>
            <a:pPr algn="ctr"/>
            <a:r>
              <a:rPr lang="ru-RU" sz="1000" b="1" dirty="0"/>
              <a:t>«</a:t>
            </a:r>
            <a:r>
              <a:rPr lang="ru-RU" sz="1000" b="1" dirty="0" err="1"/>
              <a:t>Жиганская</a:t>
            </a:r>
            <a:r>
              <a:rPr lang="ru-RU" sz="1000" b="1" dirty="0"/>
              <a:t> средняя общеобразовательная школа»</a:t>
            </a:r>
            <a:endParaRPr lang="ru-RU" sz="1000" dirty="0"/>
          </a:p>
          <a:p>
            <a:r>
              <a:rPr lang="ru-RU" sz="1000" b="1" dirty="0"/>
              <a:t> </a:t>
            </a:r>
            <a:endParaRPr lang="ru-RU" sz="1000" dirty="0"/>
          </a:p>
          <a:p>
            <a:r>
              <a:rPr lang="ru-RU" sz="1000" b="1" dirty="0"/>
              <a:t> </a:t>
            </a:r>
            <a:endParaRPr lang="ru-RU" sz="1000" b="1" dirty="0" smtClean="0"/>
          </a:p>
          <a:p>
            <a:endParaRPr lang="ru-RU" sz="1000" b="1" dirty="0" smtClean="0"/>
          </a:p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endParaRPr lang="ru-RU" sz="1000" dirty="0"/>
          </a:p>
          <a:p>
            <a:pPr algn="ctr"/>
            <a:r>
              <a:rPr lang="ru-RU" sz="1000" b="1" dirty="0" smtClean="0"/>
              <a:t>Программа</a:t>
            </a:r>
            <a:endParaRPr lang="ru-RU" sz="1000" dirty="0"/>
          </a:p>
          <a:p>
            <a:pPr algn="ctr"/>
            <a:r>
              <a:rPr lang="ru-RU" sz="1000" b="1" dirty="0"/>
              <a:t>«Агрошкола как форма интеграции школы, </a:t>
            </a:r>
            <a:endParaRPr lang="ru-RU" sz="1000" dirty="0"/>
          </a:p>
          <a:p>
            <a:pPr algn="ctr"/>
            <a:r>
              <a:rPr lang="ru-RU" sz="1000" b="1" dirty="0"/>
              <a:t>учреждений, бизнеса и социума»</a:t>
            </a:r>
            <a:endParaRPr lang="ru-RU" sz="1000" dirty="0"/>
          </a:p>
          <a:p>
            <a:pPr algn="ctr"/>
            <a:r>
              <a:rPr lang="ru-RU" sz="1000" b="1" dirty="0"/>
              <a:t>  </a:t>
            </a:r>
            <a:endParaRPr lang="ru-RU" sz="1000" dirty="0"/>
          </a:p>
          <a:p>
            <a:r>
              <a:rPr lang="ru-RU" sz="1000" b="1" dirty="0"/>
              <a:t> </a:t>
            </a:r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r>
              <a:rPr lang="ru-RU" sz="1000" b="1" dirty="0"/>
              <a:t> </a:t>
            </a:r>
            <a:endParaRPr lang="ru-RU" sz="1000" dirty="0"/>
          </a:p>
          <a:p>
            <a:r>
              <a:rPr lang="ru-RU" sz="1000" b="1" dirty="0"/>
              <a:t> </a:t>
            </a:r>
            <a:endParaRPr lang="ru-RU" sz="1000" dirty="0"/>
          </a:p>
          <a:p>
            <a:r>
              <a:rPr lang="ru-RU" sz="1000" b="1" dirty="0"/>
              <a:t> </a:t>
            </a:r>
            <a:endParaRPr lang="ru-RU" sz="1000" dirty="0"/>
          </a:p>
          <a:p>
            <a:r>
              <a:rPr lang="ru-RU" sz="1000" b="1" dirty="0"/>
              <a:t> </a:t>
            </a:r>
            <a:endParaRPr lang="ru-RU" sz="1000" dirty="0"/>
          </a:p>
          <a:p>
            <a:pPr algn="ctr"/>
            <a:r>
              <a:rPr lang="ru-RU" sz="1000" b="1" dirty="0" err="1"/>
              <a:t>Жиганск</a:t>
            </a:r>
            <a:r>
              <a:rPr lang="ru-RU" sz="1000" b="1" dirty="0"/>
              <a:t> - 2015</a:t>
            </a:r>
            <a:endParaRPr lang="ru-RU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4716016" y="476086"/>
            <a:ext cx="374441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0070C0"/>
                </a:solidFill>
              </a:rPr>
              <a:t>В ноябре 2015 года школа разработала Программу «Агрошкола </a:t>
            </a:r>
            <a:r>
              <a:rPr lang="ru-RU" sz="1900" b="1" dirty="0">
                <a:solidFill>
                  <a:srgbClr val="0070C0"/>
                </a:solidFill>
              </a:rPr>
              <a:t>как форма интеграции школы, </a:t>
            </a:r>
          </a:p>
          <a:p>
            <a:pPr algn="ctr"/>
            <a:r>
              <a:rPr lang="ru-RU" sz="1900" b="1" dirty="0">
                <a:solidFill>
                  <a:srgbClr val="0070C0"/>
                </a:solidFill>
              </a:rPr>
              <a:t>учреждений, бизнеса и социума</a:t>
            </a:r>
            <a:r>
              <a:rPr lang="ru-RU" sz="1900" b="1" dirty="0" smtClean="0">
                <a:solidFill>
                  <a:srgbClr val="0070C0"/>
                </a:solidFill>
              </a:rPr>
              <a:t>» под руководством научного руководителя -  доктора сельскохозяйственных наук, академиком РАЕ </a:t>
            </a:r>
          </a:p>
          <a:p>
            <a:pPr algn="ctr"/>
            <a:r>
              <a:rPr lang="ru-RU" sz="1900" b="1" dirty="0" smtClean="0">
                <a:solidFill>
                  <a:srgbClr val="0070C0"/>
                </a:solidFill>
              </a:rPr>
              <a:t>Степановым К. М.</a:t>
            </a:r>
          </a:p>
          <a:p>
            <a:pPr algn="ctr"/>
            <a:r>
              <a:rPr lang="ru-RU" sz="1900" b="1" dirty="0" smtClean="0">
                <a:solidFill>
                  <a:srgbClr val="0070C0"/>
                </a:solidFill>
              </a:rPr>
              <a:t>Проект рассчитан на работу </a:t>
            </a:r>
          </a:p>
          <a:p>
            <a:pPr algn="ctr"/>
            <a:r>
              <a:rPr lang="ru-RU" sz="1900" b="1" dirty="0" smtClean="0">
                <a:solidFill>
                  <a:srgbClr val="0070C0"/>
                </a:solidFill>
              </a:rPr>
              <a:t>в 2015-2019 гг.  </a:t>
            </a:r>
            <a:endParaRPr lang="ru-RU" sz="19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431303"/>
            <a:ext cx="8280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 algn="just"/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 Программы по работе агротехнологического направления заключается во всестороннем развитии учащихся и подготовке выпускников к жизни в семье, обществе, формировании высокого уровня правовой культуры, воспитания толерантности, развития способности к самореализации и созидательной деятельности, поддержке мотивации учения, объединения сети образования и культуры в единый комплекс, соответствующий современной идеологии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2639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194" name="Picture 2" descr="C:\Users\Завуч3\Desktop\АГРО 2016-17\ФОТО\педсовет АГРО 25.11.16\IMG_54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661626" cy="532859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Завуч3\Desktop\АГРО 2016-17\ФОТО\педсовет АГРО 25.11.16\IMG_54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04864"/>
            <a:ext cx="4752528" cy="31683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370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Завуч3\Desktop\АГРО 2016-17\ФОТО\педсовет АГРО 25.11.16\IMG_54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16980"/>
            <a:ext cx="4536504" cy="32882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Завуч3\Desktop\АГРО 2016-17\ФОТО\педсовет АГРО 25.11.16\IMG_54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08720"/>
            <a:ext cx="4752528" cy="3240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812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Роботоквантум</a:t>
            </a:r>
            <a:r>
              <a:rPr lang="ru-RU" sz="2400" b="1" dirty="0">
                <a:solidFill>
                  <a:srgbClr val="FF0000"/>
                </a:solidFill>
              </a:rPr>
              <a:t>, отв. Иванов А.В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Завуч3\Desktop\АГРО 2016-17\ФОТО\педсовет АГРО 25.11.16\IMG_53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560840" cy="51845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90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2290" name="Picture 2" descr="C:\Users\Завуч3\Desktop\АГРО 2016-17\ФОТО\педсовет АГРО 25.11.16\IMG_53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4536504" cy="31964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Завуч3\Desktop\АГРО 2016-17\ФОТО\педсовет АГРО 25.11.16\IMG_53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0729"/>
            <a:ext cx="4608512" cy="33123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677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3314" name="Picture 2" descr="C:\Users\Завуч3\Desktop\АГРО 2016-17\ФОТО\педсовет АГРО 25.11.16\IMG_53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5040560" cy="352839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Завуч3\Desktop\АГРО 2016-17\ФОТО\педсовет АГРО 25.11.16\IMG_53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92696"/>
            <a:ext cx="3528392" cy="52565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78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Айквантум</a:t>
            </a:r>
            <a:r>
              <a:rPr lang="ru-RU" sz="2400" b="1" dirty="0">
                <a:solidFill>
                  <a:srgbClr val="FF0000"/>
                </a:solidFill>
              </a:rPr>
              <a:t>, отв. Кириллина Х.И.</a:t>
            </a:r>
          </a:p>
        </p:txBody>
      </p:sp>
      <p:pic>
        <p:nvPicPr>
          <p:cNvPr id="14338" name="Picture 2" descr="C:\Users\Завуч3\Desktop\АГРО 2016-17\ФОТО\педсовет АГРО 25.11.16\IMG_54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272808" cy="50014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641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5363" name="Picture 3" descr="C:\Users\Завуч3\Desktop\АГРО 2016-17\ФОТО\педсовет АГРО 25.11.16\IMG_54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764704"/>
            <a:ext cx="7466170" cy="55229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45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7410" name="Picture 2" descr="C:\Users\Завуч3\Desktop\АГРО 2016-17\ФОТО\педсовет АГРО 25.11.16\IMG_54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4464496" cy="31683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Завуч3\Desktop\АГРО 2016-17\ФОТО\педсовет АГРО 25.11.16\IMG_53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2"/>
            <a:ext cx="4752528" cy="33123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085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8434" name="Picture 2" descr="C:\Users\Завуч3\Desktop\АГРО 2016-17\ФОТО\педсовет АГРО 25.11.16\IMG_53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464496" cy="31683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Завуч3\Desktop\АГРО 2016-17\ФОТО\педсовет АГРО 25.11.16\IMG_53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24944"/>
            <a:ext cx="4824536" cy="31683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269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9458" name="Picture 2" descr="C:\Users\Завуч3\Desktop\АГРО 2016-17\ФОТО\педсовет АГРО 25.11.16\IMG_5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272808" cy="50734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234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504056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70C0"/>
                </a:solidFill>
              </a:rPr>
              <a:t>Список педагогов, </a:t>
            </a:r>
            <a:r>
              <a:rPr lang="ru-RU" sz="1800" b="1" dirty="0" smtClean="0">
                <a:solidFill>
                  <a:srgbClr val="0070C0"/>
                </a:solidFill>
              </a:rPr>
              <a:t>имеющих проекты  по </a:t>
            </a:r>
            <a:r>
              <a:rPr lang="ru-RU" sz="1800" b="1" dirty="0">
                <a:solidFill>
                  <a:srgbClr val="0070C0"/>
                </a:solidFill>
              </a:rPr>
              <a:t>агротехнологическому направлению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48680"/>
            <a:ext cx="8460432" cy="6480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1. Васильева </a:t>
            </a:r>
            <a:r>
              <a:rPr lang="ru-RU" sz="1400" b="1" dirty="0">
                <a:solidFill>
                  <a:srgbClr val="C00000"/>
                </a:solidFill>
              </a:rPr>
              <a:t>А.П. «Традиционные эвенкийские напевы»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2. Владимирова </a:t>
            </a:r>
            <a:r>
              <a:rPr lang="ru-RU" sz="1400" b="1" dirty="0">
                <a:solidFill>
                  <a:srgbClr val="C00000"/>
                </a:solidFill>
              </a:rPr>
              <a:t>Н.Н. «Зимний сад в условиях Заполярья»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3. </a:t>
            </a:r>
            <a:r>
              <a:rPr lang="ru-RU" sz="1400" b="1" dirty="0" err="1" smtClean="0">
                <a:solidFill>
                  <a:srgbClr val="C00000"/>
                </a:solidFill>
              </a:rPr>
              <a:t>Голунова</a:t>
            </a: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>
                <a:solidFill>
                  <a:srgbClr val="C00000"/>
                </a:solidFill>
              </a:rPr>
              <a:t>Т.В. «Наш школьный сад», «Огород круглый год»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4. Дунаева </a:t>
            </a:r>
            <a:r>
              <a:rPr lang="ru-RU" sz="1400" b="1" dirty="0">
                <a:solidFill>
                  <a:srgbClr val="C00000"/>
                </a:solidFill>
              </a:rPr>
              <a:t>Е.В. «Арктика – это мы» 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5. Иванов </a:t>
            </a:r>
            <a:r>
              <a:rPr lang="ru-RU" sz="1400" b="1" dirty="0">
                <a:solidFill>
                  <a:srgbClr val="C00000"/>
                </a:solidFill>
              </a:rPr>
              <a:t>А.В. «</a:t>
            </a:r>
            <a:r>
              <a:rPr lang="ru-RU" sz="1400" b="1" dirty="0" smtClean="0">
                <a:solidFill>
                  <a:srgbClr val="C00000"/>
                </a:solidFill>
              </a:rPr>
              <a:t>Робототехника»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6. Иванова </a:t>
            </a:r>
            <a:r>
              <a:rPr lang="ru-RU" sz="1400" b="1" dirty="0">
                <a:solidFill>
                  <a:srgbClr val="C00000"/>
                </a:solidFill>
              </a:rPr>
              <a:t>И.К. «</a:t>
            </a:r>
            <a:r>
              <a:rPr lang="ru-RU" sz="1400" b="1" dirty="0" err="1">
                <a:solidFill>
                  <a:srgbClr val="C00000"/>
                </a:solidFill>
              </a:rPr>
              <a:t>Оллочи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хавална</a:t>
            </a:r>
            <a:r>
              <a:rPr lang="ru-RU" sz="1400" b="1" dirty="0">
                <a:solidFill>
                  <a:srgbClr val="C00000"/>
                </a:solidFill>
              </a:rPr>
              <a:t>» (Рыбная продукция)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7. Игнатьева </a:t>
            </a:r>
            <a:r>
              <a:rPr lang="ru-RU" sz="1400" b="1" dirty="0">
                <a:solidFill>
                  <a:srgbClr val="C00000"/>
                </a:solidFill>
              </a:rPr>
              <a:t>З.В. «Украшения и поделки из рыбьих костей»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8. </a:t>
            </a:r>
            <a:r>
              <a:rPr lang="ru-RU" sz="1400" b="1" dirty="0" err="1" smtClean="0">
                <a:solidFill>
                  <a:srgbClr val="C00000"/>
                </a:solidFill>
              </a:rPr>
              <a:t>Ильинов</a:t>
            </a: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>
                <a:solidFill>
                  <a:srgbClr val="C00000"/>
                </a:solidFill>
              </a:rPr>
              <a:t>Е.Г. «Резьба  по  кости и рогу»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9. Кириллина </a:t>
            </a:r>
            <a:r>
              <a:rPr lang="ru-RU" sz="1400" b="1" dirty="0">
                <a:solidFill>
                  <a:srgbClr val="C00000"/>
                </a:solidFill>
              </a:rPr>
              <a:t>Х.И. «Эвенкийский орнамент»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10. Корякина </a:t>
            </a:r>
            <a:r>
              <a:rPr lang="ru-RU" sz="1400" b="1" dirty="0">
                <a:solidFill>
                  <a:srgbClr val="C00000"/>
                </a:solidFill>
              </a:rPr>
              <a:t>К.В. «Выращивание и реализация комнатных фиалок»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11. Корякина </a:t>
            </a:r>
            <a:r>
              <a:rPr lang="ru-RU" sz="1400" b="1" dirty="0">
                <a:solidFill>
                  <a:srgbClr val="C00000"/>
                </a:solidFill>
              </a:rPr>
              <a:t>Н.И. «Традиционные блюда из рыбы эвенков </a:t>
            </a:r>
            <a:r>
              <a:rPr lang="ru-RU" sz="1400" b="1" dirty="0" err="1">
                <a:solidFill>
                  <a:srgbClr val="C00000"/>
                </a:solidFill>
              </a:rPr>
              <a:t>Жиганского</a:t>
            </a:r>
            <a:r>
              <a:rPr lang="ru-RU" sz="1400" b="1" dirty="0">
                <a:solidFill>
                  <a:srgbClr val="C00000"/>
                </a:solidFill>
              </a:rPr>
              <a:t> района»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12. </a:t>
            </a:r>
            <a:r>
              <a:rPr lang="ru-RU" sz="1400" b="1" dirty="0" err="1" smtClean="0">
                <a:solidFill>
                  <a:srgbClr val="C00000"/>
                </a:solidFill>
              </a:rPr>
              <a:t>Матаркина</a:t>
            </a: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>
                <a:solidFill>
                  <a:srgbClr val="C00000"/>
                </a:solidFill>
              </a:rPr>
              <a:t>С.С. </a:t>
            </a:r>
            <a:r>
              <a:rPr lang="ru-RU" sz="1400" b="1" dirty="0" smtClean="0">
                <a:solidFill>
                  <a:srgbClr val="C00000"/>
                </a:solidFill>
              </a:rPr>
              <a:t>«Дизайн </a:t>
            </a:r>
            <a:r>
              <a:rPr lang="ru-RU" sz="1400" b="1" dirty="0">
                <a:solidFill>
                  <a:srgbClr val="C00000"/>
                </a:solidFill>
              </a:rPr>
              <a:t>одежды из рыбной кожи «</a:t>
            </a:r>
            <a:r>
              <a:rPr lang="ru-RU" sz="1400" b="1" dirty="0" err="1">
                <a:solidFill>
                  <a:srgbClr val="C00000"/>
                </a:solidFill>
              </a:rPr>
              <a:t>Гудей</a:t>
            </a:r>
            <a:r>
              <a:rPr lang="ru-RU" sz="1400" b="1" dirty="0">
                <a:solidFill>
                  <a:srgbClr val="C00000"/>
                </a:solidFill>
              </a:rPr>
              <a:t>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13. Матвеева </a:t>
            </a:r>
            <a:r>
              <a:rPr lang="ru-RU" sz="1400" b="1" dirty="0">
                <a:solidFill>
                  <a:srgbClr val="C00000"/>
                </a:solidFill>
              </a:rPr>
              <a:t>С.А., </a:t>
            </a: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>
                <a:solidFill>
                  <a:srgbClr val="C00000"/>
                </a:solidFill>
              </a:rPr>
              <a:t>Корякина А.В. «Юный корреспондент» 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14. Михайлова </a:t>
            </a:r>
            <a:r>
              <a:rPr lang="ru-RU" sz="1400" b="1" dirty="0">
                <a:solidFill>
                  <a:srgbClr val="C00000"/>
                </a:solidFill>
              </a:rPr>
              <a:t>Л.Н. «Практическое применение полезных свойств </a:t>
            </a:r>
            <a:r>
              <a:rPr lang="ru-RU" sz="1400" b="1" dirty="0" smtClean="0">
                <a:solidFill>
                  <a:srgbClr val="C00000"/>
                </a:solidFill>
              </a:rPr>
              <a:t>герани»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15. Николаева </a:t>
            </a:r>
            <a:r>
              <a:rPr lang="ru-RU" sz="1400" b="1" dirty="0">
                <a:solidFill>
                  <a:srgbClr val="C00000"/>
                </a:solidFill>
              </a:rPr>
              <a:t>М.В. «Пришкольный тепличный </a:t>
            </a:r>
            <a:r>
              <a:rPr lang="ru-RU" sz="1400" b="1" dirty="0" smtClean="0">
                <a:solidFill>
                  <a:srgbClr val="C00000"/>
                </a:solidFill>
              </a:rPr>
              <a:t>участок»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16. Сивцева А.Н</a:t>
            </a:r>
            <a:r>
              <a:rPr lang="ru-RU" sz="1400" b="1" dirty="0">
                <a:solidFill>
                  <a:srgbClr val="C00000"/>
                </a:solidFill>
              </a:rPr>
              <a:t>. </a:t>
            </a:r>
            <a:r>
              <a:rPr lang="ru-RU" sz="1400" b="1" dirty="0" smtClean="0">
                <a:solidFill>
                  <a:srgbClr val="C00000"/>
                </a:solidFill>
              </a:rPr>
              <a:t>«В </a:t>
            </a:r>
            <a:r>
              <a:rPr lang="ru-RU" sz="1400" b="1" dirty="0">
                <a:solidFill>
                  <a:srgbClr val="C00000"/>
                </a:solidFill>
              </a:rPr>
              <a:t>ритме танца» </a:t>
            </a:r>
            <a:endParaRPr lang="ru-RU" sz="1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17. Сивцева </a:t>
            </a:r>
            <a:r>
              <a:rPr lang="ru-RU" sz="1400" b="1" dirty="0">
                <a:solidFill>
                  <a:srgbClr val="C00000"/>
                </a:solidFill>
              </a:rPr>
              <a:t>С.Н.  «</a:t>
            </a:r>
            <a:r>
              <a:rPr lang="ru-RU" sz="1400" b="1" dirty="0" err="1">
                <a:solidFill>
                  <a:srgbClr val="C00000"/>
                </a:solidFill>
              </a:rPr>
              <a:t>Хомус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абылана</a:t>
            </a:r>
            <a:r>
              <a:rPr lang="ru-RU" sz="1400" b="1" dirty="0" smtClean="0">
                <a:solidFill>
                  <a:srgbClr val="C00000"/>
                </a:solidFill>
              </a:rPr>
              <a:t>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18. </a:t>
            </a:r>
            <a:r>
              <a:rPr lang="ru-RU" sz="1400" b="1" dirty="0" err="1" smtClean="0">
                <a:solidFill>
                  <a:srgbClr val="C00000"/>
                </a:solidFill>
              </a:rPr>
              <a:t>Слепцова</a:t>
            </a:r>
            <a:r>
              <a:rPr lang="ru-RU" sz="1400" b="1" dirty="0" smtClean="0">
                <a:solidFill>
                  <a:srgbClr val="C00000"/>
                </a:solidFill>
              </a:rPr>
              <a:t> Т.С. «Традиционная культура эвенков»</a:t>
            </a:r>
            <a:endParaRPr lang="ru-RU" sz="1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19. Соловьева </a:t>
            </a:r>
            <a:r>
              <a:rPr lang="ru-RU" sz="1400" b="1" dirty="0">
                <a:solidFill>
                  <a:srgbClr val="C00000"/>
                </a:solidFill>
              </a:rPr>
              <a:t>Г.И.  «Поделки из кожи и меха»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20. </a:t>
            </a:r>
            <a:r>
              <a:rPr lang="ru-RU" sz="1400" b="1" dirty="0" err="1" smtClean="0">
                <a:solidFill>
                  <a:srgbClr val="C00000"/>
                </a:solidFill>
              </a:rPr>
              <a:t>Сыроватская</a:t>
            </a: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>
                <a:solidFill>
                  <a:srgbClr val="C00000"/>
                </a:solidFill>
              </a:rPr>
              <a:t>Л.Н. «Комнатные растения – создание зеленого уголка»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21. </a:t>
            </a:r>
            <a:r>
              <a:rPr lang="ru-RU" sz="1400" b="1" dirty="0" err="1" smtClean="0">
                <a:solidFill>
                  <a:srgbClr val="C00000"/>
                </a:solidFill>
              </a:rPr>
              <a:t>Харбаева</a:t>
            </a: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>
                <a:solidFill>
                  <a:srgbClr val="C00000"/>
                </a:solidFill>
              </a:rPr>
              <a:t>М.В. «Юный овощевод»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22. Шадрин </a:t>
            </a:r>
            <a:r>
              <a:rPr lang="ru-RU" sz="1400" b="1" dirty="0">
                <a:solidFill>
                  <a:srgbClr val="C00000"/>
                </a:solidFill>
              </a:rPr>
              <a:t>А.А. «</a:t>
            </a:r>
            <a:r>
              <a:rPr lang="ru-RU" sz="1400" b="1" dirty="0" err="1">
                <a:solidFill>
                  <a:srgbClr val="C00000"/>
                </a:solidFill>
              </a:rPr>
              <a:t>Иргивун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омолгиду</a:t>
            </a:r>
            <a:r>
              <a:rPr lang="ru-RU" sz="1400" b="1" dirty="0">
                <a:solidFill>
                  <a:srgbClr val="C00000"/>
                </a:solidFill>
              </a:rPr>
              <a:t>» ( «</a:t>
            </a:r>
            <a:r>
              <a:rPr lang="ru-RU" sz="1400" b="1" dirty="0" err="1">
                <a:solidFill>
                  <a:srgbClr val="C00000"/>
                </a:solidFill>
              </a:rPr>
              <a:t>Уол</a:t>
            </a:r>
            <a:r>
              <a:rPr lang="ru-RU" sz="1400" b="1" dirty="0">
                <a:solidFill>
                  <a:srgbClr val="C00000"/>
                </a:solidFill>
              </a:rPr>
              <a:t> о5ону </a:t>
            </a:r>
            <a:r>
              <a:rPr lang="ru-RU" sz="1400" b="1" dirty="0" err="1">
                <a:solidFill>
                  <a:srgbClr val="C00000"/>
                </a:solidFill>
              </a:rPr>
              <a:t>балыктыырга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уерэтии</a:t>
            </a:r>
            <a:r>
              <a:rPr lang="ru-RU" sz="1400" b="1" dirty="0" smtClean="0">
                <a:solidFill>
                  <a:srgbClr val="C00000"/>
                </a:solidFill>
              </a:rPr>
              <a:t>»)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23. Шадрина </a:t>
            </a:r>
            <a:r>
              <a:rPr lang="ru-RU" sz="1400" b="1" dirty="0">
                <a:solidFill>
                  <a:srgbClr val="C00000"/>
                </a:solidFill>
              </a:rPr>
              <a:t>А.Н. «</a:t>
            </a:r>
            <a:r>
              <a:rPr lang="ru-RU" sz="1400" b="1" dirty="0" err="1">
                <a:solidFill>
                  <a:srgbClr val="C00000"/>
                </a:solidFill>
              </a:rPr>
              <a:t>Долборды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Кунакар</a:t>
            </a:r>
            <a:r>
              <a:rPr lang="ru-RU" sz="1400" b="1" dirty="0">
                <a:solidFill>
                  <a:srgbClr val="C00000"/>
                </a:solidFill>
              </a:rPr>
              <a:t>» (Дети </a:t>
            </a:r>
            <a:r>
              <a:rPr lang="ru-RU" sz="1400" b="1" dirty="0" smtClean="0">
                <a:solidFill>
                  <a:srgbClr val="C00000"/>
                </a:solidFill>
              </a:rPr>
              <a:t>Севера)</a:t>
            </a:r>
          </a:p>
        </p:txBody>
      </p:sp>
    </p:spTree>
    <p:extLst>
      <p:ext uri="{BB962C8B-B14F-4D97-AF65-F5344CB8AC3E}">
        <p14:creationId xmlns:p14="http://schemas.microsoft.com/office/powerpoint/2010/main" val="1136422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СМИквантум</a:t>
            </a:r>
            <a:r>
              <a:rPr lang="ru-RU" sz="2400" b="1" dirty="0">
                <a:solidFill>
                  <a:srgbClr val="FF0000"/>
                </a:solidFill>
              </a:rPr>
              <a:t>, отв. Корякина А.В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0483" name="Picture 3" descr="C:\Users\Завуч3\Desktop\АГРО 2016-17\ФОТО\педсовет АГРО 25.11.16\IMG_54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340768"/>
            <a:ext cx="6922864" cy="47853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561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1506" name="Picture 2" descr="C:\Users\Завуч3\Desktop\АГРО 2016-17\ФОТО\педсовет АГРО 25.11.16\IMG_54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4680520" cy="33123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Завуч3\Desktop\АГРО 2016-17\ФОТО\педсовет АГРО 25.11.16\IMG_54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08720"/>
            <a:ext cx="4542656" cy="31683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598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3554" name="Picture 2" descr="C:\Users\Завуч3\Desktop\АГРО 2016-17\ФОТО\педсовет АГРО 25.11.16\IMG_54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4536504" cy="30243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Завуч3\Desktop\АГРО 2016-17\ФОТО\педсовет АГРО 25.11.16\IMG_54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92696"/>
            <a:ext cx="4614664" cy="30963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194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4578" name="Picture 2" descr="C:\Users\Завуч3\Desktop\АГРО 2016-17\ФОТО\педсовет АГРО 25.11.16\IMG_54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4464496" cy="31244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Завуч3\Desktop\АГРО 2016-17\ФОТО\педсовет АГРО 25.11.16\IMG_54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4536504" cy="3240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966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Круглый стол 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«</a:t>
            </a:r>
            <a:r>
              <a:rPr lang="ru-RU" sz="2400" b="1" dirty="0">
                <a:solidFill>
                  <a:srgbClr val="FF0000"/>
                </a:solidFill>
              </a:rPr>
              <a:t>О состоянии агротехнологического образования</a:t>
            </a:r>
            <a:r>
              <a:rPr lang="ru-RU" sz="2400" b="1" dirty="0" smtClean="0">
                <a:solidFill>
                  <a:srgbClr val="FF0000"/>
                </a:solidFill>
              </a:rPr>
              <a:t>» </a:t>
            </a: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6626" name="Picture 2" descr="C:\Users\Завуч3\Desktop\АГРО 2016-17\ФОТО\педсовет АГРО 25.11.16\IMG_55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984776" cy="47853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415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7650" name="Picture 2" descr="C:\Users\Завуч3\Desktop\АГРО 2016-17\ФОТО\педсовет АГРО 25.11.16\IMG_55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464496" cy="33123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Завуч3\Desktop\АГРО 2016-17\ФОТО\педсовет АГРО 25.11.16\IMG_55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2896"/>
            <a:ext cx="4470648" cy="33123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783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08112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Республиканская </a:t>
            </a:r>
            <a:r>
              <a:rPr lang="ru-RU" sz="1600" b="1" dirty="0">
                <a:solidFill>
                  <a:srgbClr val="FF0000"/>
                </a:solidFill>
              </a:rPr>
              <a:t>очно – </a:t>
            </a:r>
            <a:r>
              <a:rPr lang="ru-RU" sz="1600" b="1" dirty="0" smtClean="0">
                <a:solidFill>
                  <a:srgbClr val="FF0000"/>
                </a:solidFill>
              </a:rPr>
              <a:t>заочная научно-практическая конференция </a:t>
            </a:r>
            <a:r>
              <a:rPr lang="ru-RU" sz="1600" b="1" dirty="0">
                <a:solidFill>
                  <a:srgbClr val="FF0000"/>
                </a:solidFill>
              </a:rPr>
              <a:t>школьников «</a:t>
            </a:r>
            <a:r>
              <a:rPr lang="ru-RU" sz="1600" b="1" dirty="0" err="1">
                <a:solidFill>
                  <a:srgbClr val="FF0000"/>
                </a:solidFill>
              </a:rPr>
              <a:t>Дойдум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 err="1">
                <a:solidFill>
                  <a:srgbClr val="FF0000"/>
                </a:solidFill>
              </a:rPr>
              <a:t>барахсан</a:t>
            </a:r>
            <a:r>
              <a:rPr lang="ru-RU" sz="1600" b="1" dirty="0">
                <a:solidFill>
                  <a:srgbClr val="FF0000"/>
                </a:solidFill>
              </a:rPr>
              <a:t>», посвященной 15-летию лагеря «</a:t>
            </a:r>
            <a:r>
              <a:rPr lang="ru-RU" sz="1600" b="1" dirty="0" err="1">
                <a:solidFill>
                  <a:srgbClr val="FF0000"/>
                </a:solidFill>
              </a:rPr>
              <a:t>Тонуочаан</a:t>
            </a:r>
            <a:r>
              <a:rPr lang="ru-RU" sz="1600" b="1" dirty="0">
                <a:solidFill>
                  <a:srgbClr val="FF0000"/>
                </a:solidFill>
              </a:rPr>
              <a:t>» для обучающихся 5-11-х классов общеобразовательных учреждений Республики Саха (Якутия</a:t>
            </a:r>
            <a:r>
              <a:rPr lang="ru-RU" sz="1600" b="1" dirty="0" smtClean="0">
                <a:solidFill>
                  <a:srgbClr val="FF0000"/>
                </a:solidFill>
              </a:rPr>
              <a:t>)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>
                <a:solidFill>
                  <a:srgbClr val="FF0000"/>
                </a:solidFill>
              </a:rPr>
              <a:t>Секция «Чел </a:t>
            </a:r>
            <a:r>
              <a:rPr lang="ru-RU" sz="1400" b="1" dirty="0" err="1">
                <a:solidFill>
                  <a:srgbClr val="FF0000"/>
                </a:solidFill>
              </a:rPr>
              <a:t>олох</a:t>
            </a:r>
            <a:r>
              <a:rPr lang="ru-RU" sz="1400" b="1" dirty="0">
                <a:solidFill>
                  <a:srgbClr val="FF0000"/>
                </a:solidFill>
              </a:rPr>
              <a:t> – </a:t>
            </a:r>
            <a:r>
              <a:rPr lang="ru-RU" sz="1400" b="1" dirty="0" err="1">
                <a:solidFill>
                  <a:srgbClr val="FF0000"/>
                </a:solidFill>
              </a:rPr>
              <a:t>норуот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туьэ</a:t>
            </a:r>
            <a:r>
              <a:rPr lang="ru-RU" sz="1400" b="1" dirty="0">
                <a:solidFill>
                  <a:srgbClr val="FF0000"/>
                </a:solidFill>
              </a:rPr>
              <a:t>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</a:rPr>
              <a:t>1.Иванов </a:t>
            </a:r>
            <a:r>
              <a:rPr lang="ru-RU" sz="1400" b="1" dirty="0" err="1">
                <a:solidFill>
                  <a:srgbClr val="0070C0"/>
                </a:solidFill>
              </a:rPr>
              <a:t>Айаан</a:t>
            </a:r>
            <a:r>
              <a:rPr lang="ru-RU" sz="1400" b="1" dirty="0">
                <a:solidFill>
                  <a:srgbClr val="0070C0"/>
                </a:solidFill>
              </a:rPr>
              <a:t>, ученик 7а класса, с докладом «</a:t>
            </a:r>
            <a:r>
              <a:rPr lang="ru-RU" sz="1400" b="1" dirty="0" err="1">
                <a:solidFill>
                  <a:srgbClr val="0070C0"/>
                </a:solidFill>
              </a:rPr>
              <a:t>Уолба</a:t>
            </a:r>
            <a:r>
              <a:rPr lang="ru-RU" sz="1400" b="1" dirty="0">
                <a:solidFill>
                  <a:srgbClr val="0070C0"/>
                </a:solidFill>
              </a:rPr>
              <a:t>» - </a:t>
            </a:r>
            <a:r>
              <a:rPr lang="ru-RU" sz="1400" b="1" dirty="0" err="1">
                <a:solidFill>
                  <a:srgbClr val="0070C0"/>
                </a:solidFill>
              </a:rPr>
              <a:t>оҕо</a:t>
            </a:r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ru-RU" sz="1400" b="1" dirty="0" err="1">
                <a:solidFill>
                  <a:srgbClr val="0070C0"/>
                </a:solidFill>
              </a:rPr>
              <a:t>сайыҥҥы</a:t>
            </a:r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ru-RU" sz="1400" b="1" dirty="0" err="1">
                <a:solidFill>
                  <a:srgbClr val="0070C0"/>
                </a:solidFill>
              </a:rPr>
              <a:t>сынньалаҥ</a:t>
            </a:r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ru-RU" sz="1400" b="1" dirty="0" err="1">
                <a:solidFill>
                  <a:srgbClr val="0070C0"/>
                </a:solidFill>
              </a:rPr>
              <a:t>лааҕыра</a:t>
            </a:r>
            <a:r>
              <a:rPr lang="ru-RU" sz="1400" b="1" dirty="0">
                <a:solidFill>
                  <a:srgbClr val="0070C0"/>
                </a:solidFill>
              </a:rPr>
              <a:t>», руководитель  Корякина </a:t>
            </a:r>
            <a:r>
              <a:rPr lang="ru-RU" sz="1400" b="1" dirty="0" err="1">
                <a:solidFill>
                  <a:srgbClr val="0070C0"/>
                </a:solidFill>
              </a:rPr>
              <a:t>Ньургустана</a:t>
            </a:r>
            <a:r>
              <a:rPr lang="ru-RU" sz="1400" b="1" dirty="0">
                <a:solidFill>
                  <a:srgbClr val="0070C0"/>
                </a:solidFill>
              </a:rPr>
              <a:t> Сергеевна, учитель истории и обществознания –</a:t>
            </a:r>
            <a:r>
              <a:rPr lang="ru-RU" sz="1400" b="1" dirty="0">
                <a:solidFill>
                  <a:srgbClr val="FF0000"/>
                </a:solidFill>
              </a:rPr>
              <a:t> 1 место</a:t>
            </a:r>
            <a:r>
              <a:rPr lang="ru-RU" sz="1400" b="1" dirty="0">
                <a:solidFill>
                  <a:srgbClr val="0070C0"/>
                </a:solidFill>
              </a:rPr>
              <a:t>;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</a:rPr>
              <a:t>2.Афанасьев </a:t>
            </a:r>
            <a:r>
              <a:rPr lang="ru-RU" sz="1400" b="1" dirty="0" err="1">
                <a:solidFill>
                  <a:srgbClr val="0070C0"/>
                </a:solidFill>
              </a:rPr>
              <a:t>Аксентий</a:t>
            </a:r>
            <a:r>
              <a:rPr lang="ru-RU" sz="1400" b="1" dirty="0">
                <a:solidFill>
                  <a:srgbClr val="0070C0"/>
                </a:solidFill>
              </a:rPr>
              <a:t>, ученик 9в класса, с докладом «Исследование табачного раствора» руководитель Сивцева Наталья Николаевна, учитель химии - </a:t>
            </a:r>
            <a:r>
              <a:rPr lang="ru-RU" sz="1400" b="1" dirty="0">
                <a:solidFill>
                  <a:srgbClr val="FF0000"/>
                </a:solidFill>
              </a:rPr>
              <a:t>1 </a:t>
            </a:r>
            <a:r>
              <a:rPr lang="ru-RU" sz="1400" b="1" dirty="0" smtClean="0">
                <a:solidFill>
                  <a:srgbClr val="FF0000"/>
                </a:solidFill>
              </a:rPr>
              <a:t>место</a:t>
            </a:r>
            <a:r>
              <a:rPr lang="ru-RU" sz="1400" b="1" dirty="0" smtClean="0">
                <a:solidFill>
                  <a:srgbClr val="0070C0"/>
                </a:solidFill>
              </a:rPr>
              <a:t>;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FF0000"/>
                </a:solidFill>
              </a:rPr>
              <a:t>Секция </a:t>
            </a:r>
            <a:r>
              <a:rPr lang="ru-RU" sz="1400" b="1" dirty="0">
                <a:solidFill>
                  <a:srgbClr val="FF0000"/>
                </a:solidFill>
              </a:rPr>
              <a:t>«</a:t>
            </a:r>
            <a:r>
              <a:rPr lang="ru-RU" sz="1400" b="1" dirty="0" err="1">
                <a:solidFill>
                  <a:srgbClr val="FF0000"/>
                </a:solidFill>
              </a:rPr>
              <a:t>Кэрэни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кэрэхсээ</a:t>
            </a:r>
            <a:r>
              <a:rPr lang="ru-RU" sz="1400" b="1" dirty="0">
                <a:solidFill>
                  <a:srgbClr val="FF0000"/>
                </a:solidFill>
              </a:rPr>
              <a:t>, сэдэ5и </a:t>
            </a:r>
            <a:r>
              <a:rPr lang="ru-RU" sz="1400" b="1" dirty="0" err="1">
                <a:solidFill>
                  <a:srgbClr val="FF0000"/>
                </a:solidFill>
              </a:rPr>
              <a:t>харыстаа</a:t>
            </a:r>
            <a:r>
              <a:rPr lang="ru-RU" sz="1400" b="1" dirty="0">
                <a:solidFill>
                  <a:srgbClr val="FF0000"/>
                </a:solidFill>
              </a:rPr>
              <a:t>, </a:t>
            </a:r>
            <a:r>
              <a:rPr lang="ru-RU" sz="1400" b="1" dirty="0" err="1">
                <a:solidFill>
                  <a:srgbClr val="FF0000"/>
                </a:solidFill>
              </a:rPr>
              <a:t>былыргыны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ытыктаа</a:t>
            </a:r>
            <a:r>
              <a:rPr lang="ru-RU" sz="1400" b="1" dirty="0">
                <a:solidFill>
                  <a:srgbClr val="FF0000"/>
                </a:solidFill>
              </a:rPr>
              <a:t>!»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</a:rPr>
              <a:t>3.Попова </a:t>
            </a:r>
            <a:r>
              <a:rPr lang="ru-RU" sz="1400" b="1" dirty="0">
                <a:solidFill>
                  <a:srgbClr val="0070C0"/>
                </a:solidFill>
              </a:rPr>
              <a:t>Зинаида, Шадрина Марина, ученицы 7а класса, с докладом «Старинные  способы приготовления  рыбьего жира эвенков </a:t>
            </a:r>
            <a:r>
              <a:rPr lang="ru-RU" sz="1400" b="1" dirty="0" err="1">
                <a:solidFill>
                  <a:srgbClr val="0070C0"/>
                </a:solidFill>
              </a:rPr>
              <a:t>Жиганского</a:t>
            </a:r>
            <a:r>
              <a:rPr lang="ru-RU" sz="1400" b="1" dirty="0">
                <a:solidFill>
                  <a:srgbClr val="0070C0"/>
                </a:solidFill>
              </a:rPr>
              <a:t> района» руководитель Корякина </a:t>
            </a:r>
            <a:r>
              <a:rPr lang="ru-RU" sz="1400" b="1" dirty="0" err="1">
                <a:solidFill>
                  <a:srgbClr val="0070C0"/>
                </a:solidFill>
              </a:rPr>
              <a:t>Ньургустана</a:t>
            </a:r>
            <a:r>
              <a:rPr lang="ru-RU" sz="1400" b="1" dirty="0">
                <a:solidFill>
                  <a:srgbClr val="0070C0"/>
                </a:solidFill>
              </a:rPr>
              <a:t> Ивановна, учитель истории и обществознания – </a:t>
            </a:r>
            <a:r>
              <a:rPr lang="ru-RU" sz="1400" b="1" dirty="0">
                <a:solidFill>
                  <a:srgbClr val="FF0000"/>
                </a:solidFill>
              </a:rPr>
              <a:t>1 место</a:t>
            </a:r>
            <a:r>
              <a:rPr lang="ru-RU" sz="1400" b="1" dirty="0">
                <a:solidFill>
                  <a:srgbClr val="0070C0"/>
                </a:solidFill>
              </a:rPr>
              <a:t>;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</a:rPr>
              <a:t>4.Львов </a:t>
            </a:r>
            <a:r>
              <a:rPr lang="ru-RU" sz="1400" b="1" dirty="0">
                <a:solidFill>
                  <a:srgbClr val="0070C0"/>
                </a:solidFill>
              </a:rPr>
              <a:t>Валерий, ученик 11а класса, с докладом «Народные музыкальные эвенкийские инструменты», руководитель Васильева Александра Прокопьевна, учитель технологии – </a:t>
            </a:r>
            <a:r>
              <a:rPr lang="ru-RU" sz="1400" b="1" dirty="0">
                <a:solidFill>
                  <a:srgbClr val="FF0000"/>
                </a:solidFill>
              </a:rPr>
              <a:t>2 место</a:t>
            </a:r>
            <a:r>
              <a:rPr lang="ru-RU" sz="1400" b="1" dirty="0">
                <a:solidFill>
                  <a:srgbClr val="0070C0"/>
                </a:solidFill>
              </a:rPr>
              <a:t>;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FF0000"/>
                </a:solidFill>
              </a:rPr>
              <a:t>Секция «</a:t>
            </a:r>
            <a:r>
              <a:rPr lang="ru-RU" sz="1400" b="1" dirty="0" err="1">
                <a:solidFill>
                  <a:srgbClr val="FF0000"/>
                </a:solidFill>
              </a:rPr>
              <a:t>Ытык</a:t>
            </a:r>
            <a:r>
              <a:rPr lang="ru-RU" sz="1400" b="1" dirty="0">
                <a:solidFill>
                  <a:srgbClr val="FF0000"/>
                </a:solidFill>
              </a:rPr>
              <a:t> сир – мин </a:t>
            </a:r>
            <a:r>
              <a:rPr lang="ru-RU" sz="1400" b="1" dirty="0" err="1">
                <a:solidFill>
                  <a:srgbClr val="FF0000"/>
                </a:solidFill>
              </a:rPr>
              <a:t>дойдум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сайдар</a:t>
            </a:r>
            <a:r>
              <a:rPr lang="ru-RU" sz="1400" b="1" dirty="0">
                <a:solidFill>
                  <a:srgbClr val="FF0000"/>
                </a:solidFill>
              </a:rPr>
              <a:t> тирэ5э»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</a:rPr>
              <a:t>5.Никифоров </a:t>
            </a:r>
            <a:r>
              <a:rPr lang="ru-RU" sz="1400" b="1" dirty="0">
                <a:solidFill>
                  <a:srgbClr val="0070C0"/>
                </a:solidFill>
              </a:rPr>
              <a:t>Николай, ученик 7б класса, с докладом 	«Краеведческие  экспедиции как модель гражданско-патриотического воспитания учащихся»,  руководитель Михайлова Любовь Николаевна, учитель русского языка, литературы – </a:t>
            </a:r>
            <a:r>
              <a:rPr lang="ru-RU" sz="1400" b="1" dirty="0">
                <a:solidFill>
                  <a:srgbClr val="FF0000"/>
                </a:solidFill>
              </a:rPr>
              <a:t>1 место</a:t>
            </a:r>
            <a:r>
              <a:rPr lang="ru-RU" sz="1400" b="1" dirty="0">
                <a:solidFill>
                  <a:srgbClr val="0070C0"/>
                </a:solidFill>
              </a:rPr>
              <a:t>;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FF0000"/>
                </a:solidFill>
              </a:rPr>
              <a:t>Секция «</a:t>
            </a:r>
            <a:r>
              <a:rPr lang="ru-RU" sz="1400" b="1" dirty="0" err="1">
                <a:solidFill>
                  <a:srgbClr val="FF0000"/>
                </a:solidFill>
              </a:rPr>
              <a:t>Тереебут</a:t>
            </a:r>
            <a:r>
              <a:rPr lang="ru-RU" sz="1400" b="1" dirty="0">
                <a:solidFill>
                  <a:srgbClr val="FF0000"/>
                </a:solidFill>
              </a:rPr>
              <a:t> дойду – </a:t>
            </a:r>
            <a:r>
              <a:rPr lang="ru-RU" sz="1400" b="1" dirty="0" err="1">
                <a:solidFill>
                  <a:srgbClr val="FF0000"/>
                </a:solidFill>
              </a:rPr>
              <a:t>телкем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тустэнэр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биьигэ</a:t>
            </a:r>
            <a:r>
              <a:rPr lang="ru-RU" sz="1400" b="1" dirty="0">
                <a:solidFill>
                  <a:srgbClr val="FF0000"/>
                </a:solidFill>
              </a:rPr>
              <a:t>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</a:rPr>
              <a:t>6.Алексеева </a:t>
            </a:r>
            <a:r>
              <a:rPr lang="ru-RU" sz="1400" b="1" dirty="0">
                <a:solidFill>
                  <a:srgbClr val="0070C0"/>
                </a:solidFill>
              </a:rPr>
              <a:t>Виолетта, </a:t>
            </a:r>
            <a:r>
              <a:rPr lang="ru-RU" sz="1400" b="1" dirty="0" err="1">
                <a:solidFill>
                  <a:srgbClr val="0070C0"/>
                </a:solidFill>
              </a:rPr>
              <a:t>Винокурова</a:t>
            </a:r>
            <a:r>
              <a:rPr lang="ru-RU" sz="1400" b="1" dirty="0">
                <a:solidFill>
                  <a:srgbClr val="0070C0"/>
                </a:solidFill>
              </a:rPr>
              <a:t> Вероника, ученицы 6б класса, с докладом «Изделия из рыбьей кожи, кости и чешуи», руководитель </a:t>
            </a:r>
            <a:r>
              <a:rPr lang="ru-RU" sz="1400" b="1" dirty="0" err="1">
                <a:solidFill>
                  <a:srgbClr val="0070C0"/>
                </a:solidFill>
              </a:rPr>
              <a:t>Матаркина</a:t>
            </a:r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ru-RU" sz="1400" b="1" dirty="0" err="1">
                <a:solidFill>
                  <a:srgbClr val="0070C0"/>
                </a:solidFill>
              </a:rPr>
              <a:t>Саина</a:t>
            </a:r>
            <a:r>
              <a:rPr lang="ru-RU" sz="1400" b="1" dirty="0">
                <a:solidFill>
                  <a:srgbClr val="0070C0"/>
                </a:solidFill>
              </a:rPr>
              <a:t> Семеновна, учитель русского языка и литературы – </a:t>
            </a:r>
            <a:r>
              <a:rPr lang="ru-RU" sz="1400" b="1" dirty="0">
                <a:solidFill>
                  <a:srgbClr val="FF0000"/>
                </a:solidFill>
              </a:rPr>
              <a:t>3 место</a:t>
            </a:r>
            <a:r>
              <a:rPr lang="ru-RU" sz="1400" b="1" dirty="0">
                <a:solidFill>
                  <a:srgbClr val="0070C0"/>
                </a:solidFill>
              </a:rPr>
              <a:t>;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</a:rPr>
              <a:t>7.Корякин </a:t>
            </a:r>
            <a:r>
              <a:rPr lang="ru-RU" sz="1400" b="1" dirty="0" err="1">
                <a:solidFill>
                  <a:srgbClr val="0070C0"/>
                </a:solidFill>
              </a:rPr>
              <a:t>Сарыал</a:t>
            </a:r>
            <a:r>
              <a:rPr lang="ru-RU" sz="1400" b="1" dirty="0">
                <a:solidFill>
                  <a:srgbClr val="0070C0"/>
                </a:solidFill>
              </a:rPr>
              <a:t>, ученик 9в класса, с докладом «</a:t>
            </a:r>
            <a:r>
              <a:rPr lang="ru-RU" sz="1400" b="1" dirty="0" err="1">
                <a:solidFill>
                  <a:srgbClr val="0070C0"/>
                </a:solidFill>
              </a:rPr>
              <a:t>Иргивун</a:t>
            </a:r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ru-RU" sz="1400" b="1" dirty="0" err="1">
                <a:solidFill>
                  <a:srgbClr val="0070C0"/>
                </a:solidFill>
              </a:rPr>
              <a:t>омолги-ду</a:t>
            </a:r>
            <a:r>
              <a:rPr lang="ru-RU" sz="1400" b="1" dirty="0">
                <a:solidFill>
                  <a:srgbClr val="0070C0"/>
                </a:solidFill>
              </a:rPr>
              <a:t>» - «Обучение мальчиков навыкам рыболовства» (</a:t>
            </a:r>
            <a:r>
              <a:rPr lang="ru-RU" sz="1400" b="1" dirty="0" err="1">
                <a:solidFill>
                  <a:srgbClr val="0070C0"/>
                </a:solidFill>
              </a:rPr>
              <a:t>Уол</a:t>
            </a:r>
            <a:r>
              <a:rPr lang="ru-RU" sz="1400" b="1" dirty="0">
                <a:solidFill>
                  <a:srgbClr val="0070C0"/>
                </a:solidFill>
              </a:rPr>
              <a:t> о5ону </a:t>
            </a:r>
            <a:r>
              <a:rPr lang="ru-RU" sz="1400" b="1" dirty="0" err="1">
                <a:solidFill>
                  <a:srgbClr val="0070C0"/>
                </a:solidFill>
              </a:rPr>
              <a:t>балыктыырга</a:t>
            </a:r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ru-RU" sz="1400" b="1" dirty="0" err="1">
                <a:solidFill>
                  <a:srgbClr val="0070C0"/>
                </a:solidFill>
              </a:rPr>
              <a:t>үөрэтии</a:t>
            </a:r>
            <a:r>
              <a:rPr lang="ru-RU" sz="1400" b="1" dirty="0">
                <a:solidFill>
                  <a:srgbClr val="0070C0"/>
                </a:solidFill>
              </a:rPr>
              <a:t>) руководитель Шадрин Алексей Алексеевич, учитель физической культуры – </a:t>
            </a:r>
            <a:r>
              <a:rPr lang="ru-RU" sz="1400" b="1" dirty="0">
                <a:solidFill>
                  <a:srgbClr val="FF0000"/>
                </a:solidFill>
              </a:rPr>
              <a:t>3 место</a:t>
            </a:r>
            <a:r>
              <a:rPr lang="ru-RU" sz="1400" b="1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0070C0"/>
                </a:solidFill>
              </a:rPr>
              <a:t>Сертификаты об участии в республиканской очно – заочной научно-практической конференции школьников «</a:t>
            </a:r>
            <a:r>
              <a:rPr lang="ru-RU" sz="1400" b="1" dirty="0" err="1">
                <a:solidFill>
                  <a:srgbClr val="0070C0"/>
                </a:solidFill>
              </a:rPr>
              <a:t>Дойдум</a:t>
            </a:r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ru-RU" sz="1400" b="1" dirty="0" err="1">
                <a:solidFill>
                  <a:srgbClr val="0070C0"/>
                </a:solidFill>
              </a:rPr>
              <a:t>барахсан</a:t>
            </a:r>
            <a:r>
              <a:rPr lang="ru-RU" sz="1400" b="1" dirty="0">
                <a:solidFill>
                  <a:srgbClr val="0070C0"/>
                </a:solidFill>
              </a:rPr>
              <a:t>» получили Сергеева Татьяна, ученица 9в класса и Иванова Евдокия, ученица 5в класса.</a:t>
            </a:r>
          </a:p>
        </p:txBody>
      </p:sp>
    </p:spTree>
    <p:extLst>
      <p:ext uri="{BB962C8B-B14F-4D97-AF65-F5344CB8AC3E}">
        <p14:creationId xmlns:p14="http://schemas.microsoft.com/office/powerpoint/2010/main" val="1489916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115284" y="2363823"/>
            <a:ext cx="2684834" cy="20316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>
                <a:solidFill>
                  <a:srgbClr val="FF0000"/>
                </a:solidFill>
              </a:rPr>
              <a:t>Кванториум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73766" y="535021"/>
            <a:ext cx="1991381" cy="1429967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</a:rPr>
              <a:t>Телеквантум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313428" y="683512"/>
            <a:ext cx="2247638" cy="154994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Космоквантум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9" name="Овал 8"/>
          <p:cNvSpPr/>
          <p:nvPr/>
        </p:nvSpPr>
        <p:spPr>
          <a:xfrm>
            <a:off x="6722538" y="2698703"/>
            <a:ext cx="2177622" cy="1546349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Акваквантум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10" name="Овал 9"/>
          <p:cNvSpPr/>
          <p:nvPr/>
        </p:nvSpPr>
        <p:spPr>
          <a:xfrm>
            <a:off x="3180874" y="5432238"/>
            <a:ext cx="2684834" cy="1243465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/>
              <a:t>Роботоквантум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11" name="Овал 10"/>
          <p:cNvSpPr/>
          <p:nvPr/>
        </p:nvSpPr>
        <p:spPr>
          <a:xfrm>
            <a:off x="467544" y="4723500"/>
            <a:ext cx="2209436" cy="141375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/>
              <a:t>Айквантум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12" name="Овал 11"/>
          <p:cNvSpPr/>
          <p:nvPr/>
        </p:nvSpPr>
        <p:spPr>
          <a:xfrm>
            <a:off x="315478" y="2530175"/>
            <a:ext cx="1900844" cy="163749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</a:rPr>
              <a:t>Смиквантум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491400" y="112880"/>
            <a:ext cx="2063783" cy="142403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Биоквантум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14" name="Овал 13"/>
          <p:cNvSpPr/>
          <p:nvPr/>
        </p:nvSpPr>
        <p:spPr>
          <a:xfrm>
            <a:off x="6209804" y="4835767"/>
            <a:ext cx="2318124" cy="1399459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/>
              <a:t>Автоквантум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15" name="Стрелка вправо 14"/>
          <p:cNvSpPr/>
          <p:nvPr/>
        </p:nvSpPr>
        <p:spPr>
          <a:xfrm rot="19307747">
            <a:off x="5624012" y="2011935"/>
            <a:ext cx="817123" cy="376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5905416" y="3191444"/>
            <a:ext cx="817123" cy="376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3006421">
            <a:off x="5351604" y="4374852"/>
            <a:ext cx="1321161" cy="282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4010955" y="4751762"/>
            <a:ext cx="893492" cy="282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8427408">
            <a:off x="2398318" y="4414558"/>
            <a:ext cx="990871" cy="376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0800000">
            <a:off x="2219503" y="3095738"/>
            <a:ext cx="865001" cy="376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2833154">
            <a:off x="2500918" y="1851495"/>
            <a:ext cx="990871" cy="376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6200000">
            <a:off x="4149988" y="1784941"/>
            <a:ext cx="724435" cy="282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50962" y="535021"/>
            <a:ext cx="1991381" cy="1429967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</a:rPr>
              <a:t>Телеквантум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6290624" y="683512"/>
            <a:ext cx="2247638" cy="154994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Космоквантум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25" name="Овал 24"/>
          <p:cNvSpPr/>
          <p:nvPr/>
        </p:nvSpPr>
        <p:spPr>
          <a:xfrm>
            <a:off x="6699734" y="2698703"/>
            <a:ext cx="2177622" cy="1546349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Акваквантум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26" name="Овал 25"/>
          <p:cNvSpPr/>
          <p:nvPr/>
        </p:nvSpPr>
        <p:spPr>
          <a:xfrm>
            <a:off x="292675" y="2530175"/>
            <a:ext cx="1900844" cy="163749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</a:rPr>
              <a:t>Смиквантум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468596" y="112880"/>
            <a:ext cx="2063783" cy="142403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Биоквантум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28" name="Стрелка вправо 27"/>
          <p:cNvSpPr/>
          <p:nvPr/>
        </p:nvSpPr>
        <p:spPr>
          <a:xfrm rot="19307747">
            <a:off x="5601208" y="2011935"/>
            <a:ext cx="817123" cy="376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5882612" y="3191444"/>
            <a:ext cx="817123" cy="376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10800000">
            <a:off x="2196700" y="3095738"/>
            <a:ext cx="865001" cy="376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12833154">
            <a:off x="2478114" y="1851495"/>
            <a:ext cx="990871" cy="376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16200000">
            <a:off x="4127184" y="1784941"/>
            <a:ext cx="724435" cy="282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082089" y="2363822"/>
            <a:ext cx="2738418" cy="20316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err="1" smtClean="0">
                <a:solidFill>
                  <a:schemeClr val="bg1"/>
                </a:solidFill>
              </a:rPr>
              <a:t>Кванториум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4" name="Стрелка вправо 33"/>
          <p:cNvSpPr/>
          <p:nvPr/>
        </p:nvSpPr>
        <p:spPr>
          <a:xfrm rot="3006421">
            <a:off x="5371993" y="4374851"/>
            <a:ext cx="1321161" cy="282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 rot="5400000">
            <a:off x="4031344" y="4751761"/>
            <a:ext cx="893492" cy="282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 rot="8427408">
            <a:off x="2418707" y="4414557"/>
            <a:ext cx="990871" cy="376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71351" y="535020"/>
            <a:ext cx="2222402" cy="1429967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Телеквантум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6313977" y="683511"/>
            <a:ext cx="2563379" cy="154994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/>
              <a:t>Космоквантум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39" name="Овал 38"/>
          <p:cNvSpPr/>
          <p:nvPr/>
        </p:nvSpPr>
        <p:spPr>
          <a:xfrm>
            <a:off x="6720122" y="2698702"/>
            <a:ext cx="2244365" cy="1546349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/>
              <a:t>Акваквантум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40" name="Овал 39"/>
          <p:cNvSpPr/>
          <p:nvPr/>
        </p:nvSpPr>
        <p:spPr>
          <a:xfrm>
            <a:off x="0" y="2530174"/>
            <a:ext cx="2213907" cy="163749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Смиквантум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3457509" y="95958"/>
            <a:ext cx="2266619" cy="142403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/>
              <a:t>Биоквантум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42" name="Стрелка вправо 41"/>
          <p:cNvSpPr/>
          <p:nvPr/>
        </p:nvSpPr>
        <p:spPr>
          <a:xfrm rot="19307747">
            <a:off x="5621597" y="2011934"/>
            <a:ext cx="817123" cy="376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>
            <a:off x="5903001" y="3191443"/>
            <a:ext cx="817123" cy="376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 rot="10800000">
            <a:off x="2217088" y="3095737"/>
            <a:ext cx="865001" cy="376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право 44"/>
          <p:cNvSpPr/>
          <p:nvPr/>
        </p:nvSpPr>
        <p:spPr>
          <a:xfrm rot="12833154">
            <a:off x="2498503" y="1851494"/>
            <a:ext cx="990871" cy="376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право 45"/>
          <p:cNvSpPr/>
          <p:nvPr/>
        </p:nvSpPr>
        <p:spPr>
          <a:xfrm rot="16200000">
            <a:off x="4147573" y="1784940"/>
            <a:ext cx="724435" cy="282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08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966449"/>
              </p:ext>
            </p:extLst>
          </p:nvPr>
        </p:nvGraphicFramePr>
        <p:xfrm>
          <a:off x="467544" y="692695"/>
          <a:ext cx="8352928" cy="5328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/>
                <a:gridCol w="1959581"/>
                <a:gridCol w="5889291"/>
              </a:tblGrid>
              <a:tr h="4571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Направления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ФИО учителей </a:t>
                      </a:r>
                      <a:endParaRPr lang="ru-RU" sz="2000" dirty="0"/>
                    </a:p>
                  </a:txBody>
                  <a:tcPr/>
                </a:tc>
              </a:tr>
              <a:tr h="1233480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1.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err="1" smtClean="0">
                          <a:solidFill>
                            <a:srgbClr val="7030A0"/>
                          </a:solidFill>
                        </a:rPr>
                        <a:t>Биоквантум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Николаева М.В., </a:t>
                      </a:r>
                      <a:r>
                        <a:rPr lang="ru-RU" sz="2000" b="1" dirty="0" err="1" smtClean="0">
                          <a:solidFill>
                            <a:srgbClr val="7030A0"/>
                          </a:solidFill>
                        </a:rPr>
                        <a:t>Сыроватская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 Л.Н.,</a:t>
                      </a:r>
                      <a:r>
                        <a:rPr lang="ru-RU" sz="20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7030A0"/>
                          </a:solidFill>
                        </a:rPr>
                        <a:t>Харбаева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 М.В., Владимирова</a:t>
                      </a:r>
                      <a:r>
                        <a:rPr lang="ru-RU" sz="2000" b="1" baseline="0" dirty="0" smtClean="0">
                          <a:solidFill>
                            <a:srgbClr val="7030A0"/>
                          </a:solidFill>
                        </a:rPr>
                        <a:t> Н.Н., </a:t>
                      </a:r>
                      <a:r>
                        <a:rPr lang="ru-RU" sz="2000" b="1" baseline="0" dirty="0" err="1" smtClean="0">
                          <a:solidFill>
                            <a:srgbClr val="7030A0"/>
                          </a:solidFill>
                        </a:rPr>
                        <a:t>Голунова</a:t>
                      </a:r>
                      <a:r>
                        <a:rPr lang="ru-RU" sz="2000" b="1" baseline="0" dirty="0" smtClean="0">
                          <a:solidFill>
                            <a:srgbClr val="7030A0"/>
                          </a:solidFill>
                        </a:rPr>
                        <a:t> Т.В., Корякина К.В., Михайлова Л.Н.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636976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2.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err="1" smtClean="0">
                          <a:solidFill>
                            <a:srgbClr val="7030A0"/>
                          </a:solidFill>
                        </a:rPr>
                        <a:t>Космоквантум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808879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3.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err="1" smtClean="0">
                          <a:solidFill>
                            <a:srgbClr val="7030A0"/>
                          </a:solidFill>
                        </a:rPr>
                        <a:t>Акваквантум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Иванова И.К.,</a:t>
                      </a:r>
                      <a:r>
                        <a:rPr lang="ru-RU" sz="20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Шадрин А.А., </a:t>
                      </a:r>
                      <a:r>
                        <a:rPr lang="ru-RU" sz="2000" b="1" dirty="0" err="1" smtClean="0">
                          <a:solidFill>
                            <a:srgbClr val="7030A0"/>
                          </a:solidFill>
                        </a:rPr>
                        <a:t>Матаркина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 С.С., Игнатьева З.В., Корякина Н.И.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457193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4.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err="1" smtClean="0">
                          <a:solidFill>
                            <a:srgbClr val="7030A0"/>
                          </a:solidFill>
                        </a:rPr>
                        <a:t>Роботоквантум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Иванов А.В.</a:t>
                      </a:r>
                      <a:r>
                        <a:rPr lang="ru-RU" sz="20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 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1177518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5.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err="1" smtClean="0">
                          <a:solidFill>
                            <a:srgbClr val="7030A0"/>
                          </a:solidFill>
                        </a:rPr>
                        <a:t>Айквантум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baseline="0" dirty="0" smtClean="0">
                          <a:solidFill>
                            <a:srgbClr val="7030A0"/>
                          </a:solidFill>
                        </a:rPr>
                        <a:t>Васильева А.П., Сивцева С.Н., 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Кириллина Х.И.,</a:t>
                      </a:r>
                      <a:r>
                        <a:rPr lang="ru-RU" sz="20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7030A0"/>
                          </a:solidFill>
                        </a:rPr>
                        <a:t>Ильинов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 Е.Г.,</a:t>
                      </a:r>
                      <a:r>
                        <a:rPr lang="ru-RU" sz="20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Соловьева Г.И.,</a:t>
                      </a:r>
                      <a:r>
                        <a:rPr lang="ru-RU" sz="2000" b="1" baseline="0" dirty="0" smtClean="0">
                          <a:solidFill>
                            <a:srgbClr val="7030A0"/>
                          </a:solidFill>
                        </a:rPr>
                        <a:t> Шадрина А.Н., </a:t>
                      </a:r>
                      <a:r>
                        <a:rPr lang="ru-RU" sz="2000" b="1" baseline="0" dirty="0" err="1" smtClean="0">
                          <a:solidFill>
                            <a:srgbClr val="7030A0"/>
                          </a:solidFill>
                        </a:rPr>
                        <a:t>Слепцова</a:t>
                      </a:r>
                      <a:r>
                        <a:rPr lang="ru-RU" sz="2000" b="1" baseline="0" dirty="0" smtClean="0">
                          <a:solidFill>
                            <a:srgbClr val="7030A0"/>
                          </a:solidFill>
                        </a:rPr>
                        <a:t> Т.С., Сивцева А.Н.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557354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6.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err="1" smtClean="0">
                          <a:solidFill>
                            <a:srgbClr val="7030A0"/>
                          </a:solidFill>
                        </a:rPr>
                        <a:t>СМИквантум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>Корякина А.В., Матвеева С.А. 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53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10 – 14 ноября 2016 г. приняли участие в VI открытом республиканском соревновании по подледному лову рыбы «Полярный круг – 2016»</a:t>
            </a:r>
          </a:p>
        </p:txBody>
      </p:sp>
      <p:pic>
        <p:nvPicPr>
          <p:cNvPr id="1026" name="Picture 2" descr="C:\Users\Завуч3\Desktop\АГРО 2016-17\ФОТО\Фото ПВВ рыбалка\20161111_0843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328592" cy="51845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664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21014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В </a:t>
            </a:r>
            <a:r>
              <a:rPr lang="ru-RU" sz="2400" b="1" dirty="0">
                <a:solidFill>
                  <a:srgbClr val="C00000"/>
                </a:solidFill>
              </a:rPr>
              <a:t>составе команды вошли: Шадрин А.А.- капитан команды, Васильев М.В. – молодой педагог, Корякин </a:t>
            </a:r>
            <a:r>
              <a:rPr lang="ru-RU" sz="2400" b="1" dirty="0" err="1">
                <a:solidFill>
                  <a:srgbClr val="C00000"/>
                </a:solidFill>
              </a:rPr>
              <a:t>Сарыал</a:t>
            </a:r>
            <a:r>
              <a:rPr lang="ru-RU" sz="2400" b="1" dirty="0">
                <a:solidFill>
                  <a:srgbClr val="C00000"/>
                </a:solidFill>
              </a:rPr>
              <a:t> – ученик </a:t>
            </a:r>
            <a:r>
              <a:rPr lang="ru-RU" sz="2400" b="1" dirty="0" smtClean="0">
                <a:solidFill>
                  <a:srgbClr val="C00000"/>
                </a:solidFill>
              </a:rPr>
              <a:t/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9 </a:t>
            </a:r>
            <a:r>
              <a:rPr lang="ru-RU" sz="2400" b="1" dirty="0">
                <a:solidFill>
                  <a:srgbClr val="C00000"/>
                </a:solidFill>
              </a:rPr>
              <a:t>«в» </a:t>
            </a:r>
            <a:r>
              <a:rPr lang="ru-RU" sz="2400" b="1" dirty="0" smtClean="0">
                <a:solidFill>
                  <a:srgbClr val="C00000"/>
                </a:solidFill>
              </a:rPr>
              <a:t>класса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C:\Users\Завуч3\Desktop\АГРО 2016-17\Полярный круг\фото пол.круг\IMG_20161111_1833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96068" y="1600200"/>
            <a:ext cx="6151863" cy="452596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509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4896544" cy="648072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/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>Команда школы заняла 5 место</a:t>
            </a:r>
            <a:endParaRPr lang="ru-RU" sz="2700" b="1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8172400" y="1600200"/>
            <a:ext cx="5144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2" descr="C:\Users\Завуч3\Desktop\Фото ПВВ рыбалка\20161111_0845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4752528" cy="51125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69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Парад участников соревнований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3" descr="C:\Users\Завуч3\Desktop\АГРО 2016-17\Полярный круг\фото пол.круг\IMG_20161111_1810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9931" y="1664804"/>
            <a:ext cx="5544618" cy="417646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Завуч3\Desktop\Фото ПВВ рыбалка\20161111_1825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244280" cy="43256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6568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933</Words>
  <Application>Microsoft Office PowerPoint</Application>
  <PresentationFormat>Экран (4:3)</PresentationFormat>
  <Paragraphs>142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Список педагогов, имеющих проекты  по агротехнологическому направлению</vt:lpstr>
      <vt:lpstr>Презентация PowerPoint</vt:lpstr>
      <vt:lpstr>Презентация PowerPoint</vt:lpstr>
      <vt:lpstr>10 – 14 ноября 2016 г. приняли участие в VI открытом республиканском соревновании по подледному лову рыбы «Полярный круг – 2016»</vt:lpstr>
      <vt:lpstr> В составе команды вошли: Шадрин А.А.- капитан команды, Васильев М.В. – молодой педагог, Корякин Сарыал – ученик  9 «в» класса</vt:lpstr>
      <vt:lpstr> Команда школы заняла 5 место</vt:lpstr>
      <vt:lpstr>Парад участников соревнований</vt:lpstr>
      <vt:lpstr>Визитка</vt:lpstr>
      <vt:lpstr>Соревнования по посадке сети</vt:lpstr>
      <vt:lpstr>Презентация PowerPoint</vt:lpstr>
      <vt:lpstr>Семинар «Опыт работы и педагогические находки в деятельности МБУ ДО ДДТ»</vt:lpstr>
      <vt:lpstr>Наш научный руководитель по агротехнологическому направлению, доктор сельскохозяйственных наук, академик Российской академии К.М. Степанов</vt:lpstr>
      <vt:lpstr>25 ноября 2016 г. проведен расширенный тематический педсовет при Главе МР «Жиганский НЭР» «Перспективы развития агротехнологического образования в МР «Жиганский НЭР»</vt:lpstr>
      <vt:lpstr>Презентация PowerPoint</vt:lpstr>
      <vt:lpstr>Биоквантум, отв. Сыроватская Л.Н.</vt:lpstr>
      <vt:lpstr>Акваквантум, отв. Иванова И.К. </vt:lpstr>
      <vt:lpstr>Презентация PowerPoint</vt:lpstr>
      <vt:lpstr>Презентация PowerPoint</vt:lpstr>
      <vt:lpstr>Презентация PowerPoint</vt:lpstr>
      <vt:lpstr>Роботоквантум, отв. Иванов А.В.</vt:lpstr>
      <vt:lpstr>Презентация PowerPoint</vt:lpstr>
      <vt:lpstr>Презентация PowerPoint</vt:lpstr>
      <vt:lpstr>Айквантум, отв. Кириллина Х.И.</vt:lpstr>
      <vt:lpstr>Презентация PowerPoint</vt:lpstr>
      <vt:lpstr>Презентация PowerPoint</vt:lpstr>
      <vt:lpstr>Презентация PowerPoint</vt:lpstr>
      <vt:lpstr>Презентация PowerPoint</vt:lpstr>
      <vt:lpstr>СМИквантум, отв. Корякина А.В.</vt:lpstr>
      <vt:lpstr>Презентация PowerPoint</vt:lpstr>
      <vt:lpstr>Презентация PowerPoint</vt:lpstr>
      <vt:lpstr>Презентация PowerPoint</vt:lpstr>
      <vt:lpstr>Круглый стол  «О состоянии агротехнологического образования»  </vt:lpstr>
      <vt:lpstr>Презентация PowerPoint</vt:lpstr>
      <vt:lpstr>Республиканская очно – заочная научно-практическая конференция школьников «Дойдум барахсан», посвященной 15-летию лагеря «Тонуочаан» для обучающихся 5-11-х классов общеобразовательных учреждений Республики Саха (Якутия) </vt:lpstr>
    </vt:vector>
  </TitlesOfParts>
  <Company>DNS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Завуч3</dc:creator>
  <cp:lastModifiedBy>Алексей</cp:lastModifiedBy>
  <cp:revision>104</cp:revision>
  <dcterms:created xsi:type="dcterms:W3CDTF">2015-11-19T10:07:58Z</dcterms:created>
  <dcterms:modified xsi:type="dcterms:W3CDTF">2017-01-20T03:08:09Z</dcterms:modified>
</cp:coreProperties>
</file>