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8" r:id="rId6"/>
    <p:sldId id="261" r:id="rId7"/>
    <p:sldId id="263" r:id="rId8"/>
    <p:sldId id="259" r:id="rId9"/>
    <p:sldId id="260" r:id="rId10"/>
    <p:sldId id="262" r:id="rId11"/>
    <p:sldId id="266" r:id="rId12"/>
    <p:sldId id="265" r:id="rId13"/>
    <p:sldId id="268" r:id="rId14"/>
    <p:sldId id="269" r:id="rId15"/>
    <p:sldId id="264" r:id="rId16"/>
    <p:sldId id="270" r:id="rId17"/>
    <p:sldId id="271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55" autoAdjust="0"/>
  </p:normalViewPr>
  <p:slideViewPr>
    <p:cSldViewPr>
      <p:cViewPr varScale="1">
        <p:scale>
          <a:sx n="88" d="100"/>
          <a:sy n="88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ВШУ</c:v>
                </c:pt>
                <c:pt idx="1">
                  <c:v>ПДН</c:v>
                </c:pt>
                <c:pt idx="2">
                  <c:v>КДНиЗП</c:v>
                </c:pt>
                <c:pt idx="3">
                  <c:v>СОП</c:v>
                </c:pt>
                <c:pt idx="4">
                  <c:v>ТЖС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6</c:v>
                </c:pt>
                <c:pt idx="3">
                  <c:v>6</c:v>
                </c:pt>
                <c:pt idx="4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70-46C3-BB80-80C63400EA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ВШУ</c:v>
                </c:pt>
                <c:pt idx="1">
                  <c:v>ПДН</c:v>
                </c:pt>
                <c:pt idx="2">
                  <c:v>КДНиЗП</c:v>
                </c:pt>
                <c:pt idx="3">
                  <c:v>СОП</c:v>
                </c:pt>
                <c:pt idx="4">
                  <c:v>ТЖС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</c:v>
                </c:pt>
                <c:pt idx="1">
                  <c:v>6</c:v>
                </c:pt>
                <c:pt idx="2">
                  <c:v>4</c:v>
                </c:pt>
                <c:pt idx="3">
                  <c:v>7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70-46C3-BB80-80C63400EA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ВШУ</c:v>
                </c:pt>
                <c:pt idx="1">
                  <c:v>ПДН</c:v>
                </c:pt>
                <c:pt idx="2">
                  <c:v>КДНиЗП</c:v>
                </c:pt>
                <c:pt idx="3">
                  <c:v>СОП</c:v>
                </c:pt>
                <c:pt idx="4">
                  <c:v>ТЖС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</c:v>
                </c:pt>
                <c:pt idx="1">
                  <c:v>5</c:v>
                </c:pt>
                <c:pt idx="2">
                  <c:v>3</c:v>
                </c:pt>
                <c:pt idx="3">
                  <c:v>6</c:v>
                </c:pt>
                <c:pt idx="4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770-46C3-BB80-80C63400E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89600"/>
        <c:axId val="20891136"/>
      </c:barChart>
      <c:catAx>
        <c:axId val="20889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91136"/>
        <c:crosses val="autoZero"/>
        <c:auto val="1"/>
        <c:lblAlgn val="ctr"/>
        <c:lblOffset val="100"/>
        <c:noMultiLvlLbl val="0"/>
      </c:catAx>
      <c:valAx>
        <c:axId val="20891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8896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D3FE5C-685E-40DC-8B47-8DF64F779F51}" type="datetime1">
              <a:rPr lang="ru-RU" smtClean="0"/>
              <a:t>22.10.2021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2D75A-407D-4103-A02A-5E07FB0FD905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5B8932-1B2E-4152-972E-5DDDF189815E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ABA02B-48D7-4F45-BDF4-92DC0DAD942C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DDE378-217F-408E-9F08-1F2C2197986A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2CB6574-69C6-4D24-9F36-307D5EE1909D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86FE35-6E1F-4337-8DC1-75284CBAFF98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588FA2-CAE4-491F-91C5-2256E3BFB24E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A6B729A-78D4-46ED-B78F-25AAD81A9EA1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148A9C3-BEC6-470C-8939-1BC0DFD13620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22.10.2021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pic>
        <p:nvPicPr>
          <p:cNvPr id="11" name="Рисунок 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27448" y="404664"/>
            <a:ext cx="10513168" cy="59046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РЕСПУБЛИКАНСКИЙ КОНКУРС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«СОЦИАЛЬНЫЙ ПЕДАГОГ РЕСПУБЛИКИ САХА (ЯКУТИЯ) - 2021» </a:t>
            </a:r>
          </a:p>
          <a:p>
            <a:pPr algn="ctr"/>
            <a:endParaRPr lang="ru-RU" dirty="0">
              <a:latin typeface="Calibri" pitchFamily="34" charset="0"/>
            </a:endParaRPr>
          </a:p>
          <a:p>
            <a:pPr algn="ctr"/>
            <a:endParaRPr lang="ru-RU" dirty="0" smtClean="0">
              <a:latin typeface="Calibri" pitchFamily="34" charset="0"/>
            </a:endParaRPr>
          </a:p>
          <a:p>
            <a:pPr algn="ctr"/>
            <a:endParaRPr lang="ru-RU" dirty="0">
              <a:latin typeface="Calibri" pitchFamily="34" charset="0"/>
            </a:endParaRPr>
          </a:p>
          <a:p>
            <a:pPr algn="ctr"/>
            <a:endParaRPr lang="ru-RU" dirty="0" smtClean="0">
              <a:latin typeface="Calibri" pitchFamily="34" charset="0"/>
            </a:endParaRPr>
          </a:p>
          <a:p>
            <a:pPr algn="ctr"/>
            <a:r>
              <a:rPr lang="ru-RU" dirty="0" smtClean="0">
                <a:latin typeface="Calibri" pitchFamily="34" charset="0"/>
              </a:rPr>
              <a:t>                                                                                    </a:t>
            </a:r>
            <a:r>
              <a:rPr lang="ru-RU" dirty="0" smtClean="0">
                <a:latin typeface="Calibri" pitchFamily="34" charset="0"/>
              </a:rPr>
              <a:t>     </a:t>
            </a:r>
            <a:endParaRPr lang="ru-RU" dirty="0" smtClean="0">
              <a:latin typeface="Calibri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latin typeface="Calibri" pitchFamily="34" charset="0"/>
              </a:rPr>
              <a:t>                                                                                                                 </a:t>
            </a:r>
          </a:p>
          <a:p>
            <a:pPr algn="ctr"/>
            <a:endParaRPr lang="ru-RU" sz="1800" dirty="0"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" y="1"/>
            <a:ext cx="679106" cy="84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00" y="-1834"/>
            <a:ext cx="695400" cy="84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ользователь\Desktop\2021-2022 завки, конкурсы  на участие в семинарах\конкурс Я -Социальный педагог\фото Туйаа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943087"/>
            <a:ext cx="2756346" cy="3267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655840" y="2708920"/>
            <a:ext cx="7188459" cy="2448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ОКОНЕШНИКОВА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ТУЙААРА ИВАНОВНА,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СОЦИАЛЬНЫЙ ПЕДАГОГ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МБОУ «ЖИГАНСКАЯ СРЕДНЯЯ ОБЩЕОБРАЗОВАТЕЛЬНАЯ ШКОЛА»</a:t>
            </a:r>
            <a:r>
              <a:rPr lang="ru-RU" sz="1600" dirty="0" smtClean="0"/>
              <a:t>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318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07368" y="620688"/>
            <a:ext cx="11449272" cy="56886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бщественный пост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ЗОЖ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системно проводит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различные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мероприятия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привлечением медицинских работников с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Жиганской ЦРБ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,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специалистов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отдела по работе с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молодежью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420888"/>
            <a:ext cx="3600400" cy="2787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857041"/>
            <a:ext cx="3672408" cy="2633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3212976"/>
            <a:ext cx="352839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585" y="0"/>
            <a:ext cx="839416" cy="101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416" cy="103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5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63351" y="2011505"/>
            <a:ext cx="8352927" cy="465785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Ответственность  взрослых в детско-родительских взаимоотношениях;</a:t>
            </a:r>
            <a:endParaRPr lang="ru-RU" dirty="0">
              <a:solidFill>
                <a:schemeClr val="tx1"/>
              </a:solidFill>
              <a:latin typeface="Calibri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Права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, обязанности и ответственность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родителей с презентацией </a:t>
            </a:r>
          </a:p>
          <a:p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      на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тему «Работа с семьями СОП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»;</a:t>
            </a:r>
            <a:endParaRPr lang="ru-RU" dirty="0">
              <a:solidFill>
                <a:schemeClr val="tx1"/>
              </a:solidFill>
              <a:latin typeface="Calibri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Родительские собрания  с презентациями по темам «Ребенок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в мире вредных привычек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», «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Кризис подросткового возраста 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или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что происходит с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ребенком», «Законы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родительской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истины», «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Воспитание у детей чувства ответственности за свои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поступки», «Влияние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семейного алкоголизма на психологию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ребенка»;</a:t>
            </a:r>
            <a:endParaRPr lang="ru-RU" dirty="0">
              <a:solidFill>
                <a:schemeClr val="tx1"/>
              </a:solidFill>
              <a:latin typeface="Calibri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Изготавливаем вместе и раздаем памятки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для родителей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с рубрикой «Все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о токсикомании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», «Половое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созревание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девочки. Что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должна делать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Мама»; «Вред курения», «Профилактика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>алкогольной зависимости у детей и подростков».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440" y="356190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Совместно с отделом опеки и попечительства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администрации МР "Жиганский НЭР»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ля родителей учащихся проводим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тематические беседы, тренинги: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79" y="3789040"/>
            <a:ext cx="3240361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540" y="356190"/>
            <a:ext cx="324036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977" y="0"/>
            <a:ext cx="6953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5"/>
            <a:ext cx="695400" cy="85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0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9336" y="476672"/>
            <a:ext cx="12072664" cy="619268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Совместно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 Арктическим Технопарком «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Айсквант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» вовлекаем наших учащихся в программы РРЦ «Юные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Якутяне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» по формированию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умений и навыков активной психологической защиты от вредных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привычек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996952"/>
            <a:ext cx="3384376" cy="249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85" y="4005064"/>
            <a:ext cx="3528392" cy="24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3645024"/>
            <a:ext cx="3219028" cy="249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75" y="0"/>
            <a:ext cx="6953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767408" cy="94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3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35360" y="332656"/>
            <a:ext cx="11305256" cy="6336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К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онкурс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«Окна радости и надежды»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совместно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 отделением социальной помощи семье и детям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при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ГКУ РС(Я) Жиганское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УСЗНиТ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«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КУСТУК»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 </a:t>
            </a:r>
          </a:p>
        </p:txBody>
      </p:sp>
      <p:pic>
        <p:nvPicPr>
          <p:cNvPr id="4098" name="Picture 2" descr="https://mintrud.sakha.gov.ru/uploads/86/f6c0fbf2571a3324ab487040b20ffa23907d0d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772816"/>
            <a:ext cx="828092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585" y="0"/>
            <a:ext cx="839416" cy="101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4"/>
            <a:ext cx="767408" cy="94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9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27448" y="620688"/>
            <a:ext cx="10513168" cy="5688632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sz="3200" dirty="0" smtClean="0">
              <a:latin typeface="Calibri" pitchFamily="34" charset="0"/>
            </a:endParaRPr>
          </a:p>
          <a:p>
            <a:pPr algn="ctr"/>
            <a:endParaRPr lang="ru-RU" sz="3200" dirty="0">
              <a:latin typeface="Calibri" pitchFamily="34" charset="0"/>
            </a:endParaRPr>
          </a:p>
          <a:p>
            <a:pPr algn="ctr"/>
            <a:endParaRPr lang="ru-RU" sz="3200" dirty="0" smtClean="0">
              <a:latin typeface="Calibri" pitchFamily="34" charset="0"/>
            </a:endParaRP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Calibri" pitchFamily="34" charset="0"/>
              </a:rPr>
              <a:t> «Чтобы </a:t>
            </a:r>
            <a:r>
              <a:rPr lang="ru-RU" sz="3200" b="1" i="1" dirty="0">
                <a:solidFill>
                  <a:srgbClr val="0070C0"/>
                </a:solidFill>
                <a:latin typeface="Calibri" pitchFamily="34" charset="0"/>
              </a:rPr>
              <a:t>воспитание детей было успешным, надо чтобы воспитывающие люди, не переставая, воспитывали </a:t>
            </a:r>
            <a:r>
              <a:rPr lang="ru-RU" sz="3200" b="1" i="1" dirty="0" smtClean="0">
                <a:solidFill>
                  <a:srgbClr val="0070C0"/>
                </a:solidFill>
                <a:latin typeface="Calibri" pitchFamily="34" charset="0"/>
              </a:rPr>
              <a:t>себя». </a:t>
            </a:r>
          </a:p>
          <a:p>
            <a:pPr algn="ctr"/>
            <a:endParaRPr lang="ru-RU" sz="3200" dirty="0" smtClean="0">
              <a:latin typeface="Calibri" pitchFamily="34" charset="0"/>
            </a:endParaRPr>
          </a:p>
          <a:p>
            <a:pPr algn="r"/>
            <a:r>
              <a:rPr lang="ru-RU" sz="3200" i="1" dirty="0" smtClean="0">
                <a:latin typeface="Calibri" pitchFamily="34" charset="0"/>
              </a:rPr>
              <a:t>                                                            </a:t>
            </a:r>
            <a:r>
              <a:rPr lang="ru-RU" sz="2600" i="1" dirty="0" smtClean="0">
                <a:solidFill>
                  <a:srgbClr val="0070C0"/>
                </a:solidFill>
                <a:latin typeface="Calibri" pitchFamily="34" charset="0"/>
              </a:rPr>
              <a:t>Лев Николаевич Толстой</a:t>
            </a:r>
          </a:p>
          <a:p>
            <a:pPr algn="r"/>
            <a:endParaRPr lang="ru-RU" sz="3200" i="1" dirty="0">
              <a:latin typeface="Calibri" pitchFamily="34" charset="0"/>
            </a:endParaRPr>
          </a:p>
          <a:p>
            <a:pPr algn="ctr"/>
            <a:endParaRPr lang="ru-RU" sz="3200" dirty="0" smtClean="0">
              <a:latin typeface="Calibri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alibri" pitchFamily="34" charset="0"/>
              </a:rPr>
              <a:t>Данная 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цитата помогает мне в социально-педагогической деятельности </a:t>
            </a:r>
            <a:endParaRPr lang="ru-RU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alibri" pitchFamily="34" charset="0"/>
              </a:rPr>
              <a:t>ориентировать 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родителей обучающихся, педагогов на сохранение </a:t>
            </a:r>
            <a:r>
              <a:rPr lang="ru-RU" b="1" dirty="0" smtClean="0">
                <a:solidFill>
                  <a:srgbClr val="0070C0"/>
                </a:solidFill>
                <a:latin typeface="Calibri" pitchFamily="34" charset="0"/>
              </a:rPr>
              <a:t>выбранного верного пути</a:t>
            </a:r>
            <a:endParaRPr lang="ru-RU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585" y="10886"/>
            <a:ext cx="839416" cy="101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" y="10886"/>
            <a:ext cx="824030" cy="101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50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67408" y="404664"/>
            <a:ext cx="10585176" cy="6264696"/>
          </a:xfrm>
        </p:spPr>
        <p:txBody>
          <a:bodyPr numCol="1">
            <a:normAutofit fontScale="5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9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Нормативно-правовая документация, </a:t>
            </a:r>
            <a:endParaRPr lang="ru-RU" sz="59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9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регламентирующая </a:t>
            </a:r>
            <a:r>
              <a:rPr lang="ru-RU" sz="59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деятельность 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</a:t>
            </a:r>
            <a:r>
              <a:rPr lang="ru-RU" sz="59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оциального </a:t>
            </a:r>
            <a:r>
              <a:rPr lang="ru-RU" sz="59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педагога</a:t>
            </a:r>
            <a:endParaRPr lang="ru-RU" sz="4400" dirty="0" smtClean="0">
              <a:latin typeface="Calibri" pitchFamily="34" charset="0"/>
            </a:endParaRPr>
          </a:p>
          <a:p>
            <a:pPr marL="571500" indent="-5715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4400" dirty="0" smtClean="0">
                <a:solidFill>
                  <a:srgbClr val="002060"/>
                </a:solidFill>
                <a:latin typeface="Calibri" pitchFamily="34" charset="0"/>
              </a:rPr>
              <a:t>У</a:t>
            </a: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став муниципального бюджетного общеобразовательного учреждения </a:t>
            </a:r>
            <a:endParaRPr lang="ru-RU" sz="3600" dirty="0" smtClean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36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          </a:t>
            </a: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«</a:t>
            </a: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Жиганская средняя общеобразовательная школа»</a:t>
            </a:r>
          </a:p>
          <a:p>
            <a:pPr marL="571500" indent="-5715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Положение о Попечительском совете школы</a:t>
            </a:r>
          </a:p>
          <a:p>
            <a:pPr marL="571500" indent="-5715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Положение о Совете профилактики</a:t>
            </a:r>
          </a:p>
          <a:p>
            <a:pPr marL="571500" indent="-5715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Положение о школьной форме</a:t>
            </a:r>
          </a:p>
          <a:p>
            <a:pPr marL="571500" indent="-5715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Положение о пропусках учебных занятий</a:t>
            </a:r>
          </a:p>
          <a:p>
            <a:pPr marL="571500" indent="-5715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Правила внутреннего распорядка обучающегося (воспитанников)</a:t>
            </a:r>
          </a:p>
          <a:p>
            <a:pPr marL="571500" indent="-5715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3600" dirty="0">
                <a:solidFill>
                  <a:srgbClr val="002060"/>
                </a:solidFill>
                <a:latin typeface="Calibri" pitchFamily="34" charset="0"/>
              </a:rPr>
              <a:t>Положение о правилах приема, порядка перевода, отчисления и исключения обучающихся </a:t>
            </a: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ЖСОШ</a:t>
            </a:r>
          </a:p>
          <a:p>
            <a:pPr marL="571500" indent="-5715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3600" dirty="0">
                <a:solidFill>
                  <a:srgbClr val="002060"/>
                </a:solidFill>
                <a:latin typeface="Calibri" pitchFamily="34" charset="0"/>
              </a:rPr>
              <a:t>Положение о комиссии по урегулировании споров между участниками образовательных отношений в МБОУ ЖСОШ</a:t>
            </a:r>
            <a:endParaRPr lang="ru-RU" sz="36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571500" indent="-571500">
              <a:lnSpc>
                <a:spcPct val="120000"/>
              </a:lnSpc>
              <a:buFont typeface="Arial" pitchFamily="34" charset="0"/>
              <a:buChar char="•"/>
            </a:pPr>
            <a:endParaRPr lang="ru-RU" sz="4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1423" cy="113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7" y="10887"/>
            <a:ext cx="911424" cy="110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1127125" y="116632"/>
            <a:ext cx="10514013" cy="6192093"/>
          </a:xfrm>
        </p:spPr>
        <p:txBody>
          <a:bodyPr>
            <a:normAutofit fontScale="97500"/>
          </a:bodyPr>
          <a:lstStyle/>
          <a:p>
            <a:pPr algn="ctr"/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МНОГОФУНКЦИОНАЛЬНОСТЬ РОЛЕЙ </a:t>
            </a:r>
          </a:p>
          <a:p>
            <a:pPr algn="ctr"/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СОЦИАЛЬНОГО </a:t>
            </a:r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ПЕДАГОГА</a:t>
            </a:r>
            <a:endParaRPr lang="ru-RU" sz="29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ru-RU" sz="29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415480" y="1646229"/>
            <a:ext cx="2404248" cy="9201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ПОМОЩНИК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067910" y="1231774"/>
            <a:ext cx="2328788" cy="87455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СОВЕТНИК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225341" y="4998143"/>
            <a:ext cx="2520280" cy="115016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ОБЩЕСТВЕННЫЙ ДЕЯТЕЛЬ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406280" y="2934579"/>
            <a:ext cx="3650704" cy="129614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alibri" pitchFamily="34" charset="0"/>
              </a:rPr>
              <a:t>СОЦИАЛЬНЫЙ ПЕДАГОГ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353664" y="1231774"/>
            <a:ext cx="2304256" cy="8543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ЭКСПЕРТ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790565" y="5243294"/>
            <a:ext cx="2614032" cy="11061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ТРЕНЕР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23392" y="3140968"/>
            <a:ext cx="2476256" cy="10081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ПОСРЕДНИК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665002" y="4806946"/>
            <a:ext cx="2476256" cy="107267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ПСИХОТЕРАПЕВТ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9481852" y="3200907"/>
            <a:ext cx="2184296" cy="94817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АДВОКАТ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336360" y="1977333"/>
            <a:ext cx="2304973" cy="9036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ДРУГ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717" y="0"/>
            <a:ext cx="833284" cy="10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8010" cy="10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 flipH="1" flipV="1">
            <a:off x="3912908" y="2429155"/>
            <a:ext cx="949424" cy="5843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6510">
            <a:off x="3173371" y="3438729"/>
            <a:ext cx="109061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1836">
            <a:off x="3879726" y="4028562"/>
            <a:ext cx="12430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7104">
            <a:off x="5759205" y="4275638"/>
            <a:ext cx="883661" cy="106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2328">
            <a:off x="6653537" y="2310383"/>
            <a:ext cx="858558" cy="46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6178">
            <a:off x="8219790" y="2456841"/>
            <a:ext cx="10366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63">
            <a:off x="8280740" y="2973051"/>
            <a:ext cx="10175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5615">
            <a:off x="7472496" y="3927868"/>
            <a:ext cx="10175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0429" y="2032686"/>
            <a:ext cx="670605" cy="98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7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911424" y="620688"/>
            <a:ext cx="10513168" cy="583264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ОБЯЗАННОСТИ СОЦИАЛЬНОГО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ПЕДАГОГА </a:t>
            </a:r>
            <a:endParaRPr lang="ru-RU" sz="2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Calibri" pitchFamily="34" charset="0"/>
              </a:rPr>
              <a:t>Контроль движения обучающихся </a:t>
            </a:r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</a:rPr>
              <a:t>Изучение </a:t>
            </a:r>
            <a:r>
              <a:rPr lang="ru-RU" sz="2400" dirty="0">
                <a:latin typeface="Calibri" pitchFamily="34" charset="0"/>
              </a:rPr>
              <a:t>психолого-педагогических особенностей личности воспитанников и среды, в которой живут дети, формируется их социальный </a:t>
            </a:r>
            <a:r>
              <a:rPr lang="ru-RU" sz="2400" dirty="0" smtClean="0">
                <a:latin typeface="Calibri" pitchFamily="34" charset="0"/>
              </a:rPr>
              <a:t>круг</a:t>
            </a:r>
            <a:endParaRPr lang="ru-RU" sz="2400" dirty="0">
              <a:latin typeface="Calibri" pitchFamily="34" charset="0"/>
            </a:endParaRPr>
          </a:p>
          <a:p>
            <a:pPr marL="342900" lvl="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Calibri" pitchFamily="34" charset="0"/>
              </a:rPr>
              <a:t>Поддержка </a:t>
            </a:r>
            <a:r>
              <a:rPr lang="ru-RU" sz="2400" dirty="0">
                <a:latin typeface="Calibri" pitchFamily="34" charset="0"/>
              </a:rPr>
              <a:t>связи с </a:t>
            </a:r>
            <a:r>
              <a:rPr lang="ru-RU" sz="2400" dirty="0" smtClean="0">
                <a:latin typeface="Calibri" pitchFamily="34" charset="0"/>
              </a:rPr>
              <a:t>родителями</a:t>
            </a:r>
            <a:endParaRPr lang="ru-RU" sz="2400" dirty="0">
              <a:latin typeface="Calibri" pitchFamily="34" charset="0"/>
            </a:endParaRPr>
          </a:p>
          <a:p>
            <a:pPr marL="342900" lvl="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Calibri" pitchFamily="34" charset="0"/>
              </a:rPr>
              <a:t>Изучение социальных проблем обучающихся</a:t>
            </a:r>
            <a:endParaRPr lang="ru-RU" sz="2400" dirty="0">
              <a:latin typeface="Calibri" pitchFamily="34" charset="0"/>
            </a:endParaRPr>
          </a:p>
          <a:p>
            <a:pPr marL="342900" lvl="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</a:rPr>
              <a:t>Учет </a:t>
            </a:r>
            <a:r>
              <a:rPr lang="ru-RU" sz="2400" dirty="0">
                <a:latin typeface="Calibri" pitchFamily="34" charset="0"/>
              </a:rPr>
              <a:t>и </a:t>
            </a:r>
            <a:r>
              <a:rPr lang="ru-RU" sz="2400" dirty="0" smtClean="0">
                <a:latin typeface="Calibri" pitchFamily="34" charset="0"/>
              </a:rPr>
              <a:t>профилактическая работа </a:t>
            </a:r>
            <a:r>
              <a:rPr lang="ru-RU" sz="2400" dirty="0">
                <a:latin typeface="Calibri" pitchFamily="34" charset="0"/>
              </a:rPr>
              <a:t>с детьми из неблагополучных семей и семей, оказавшимися в трудной жизненной </a:t>
            </a:r>
            <a:r>
              <a:rPr lang="ru-RU" sz="2400" dirty="0" smtClean="0">
                <a:latin typeface="Calibri" pitchFamily="34" charset="0"/>
              </a:rPr>
              <a:t>ситуации</a:t>
            </a:r>
            <a:endParaRPr lang="ru-RU" sz="2400" dirty="0">
              <a:latin typeface="Calibri" pitchFamily="34" charset="0"/>
            </a:endParaRPr>
          </a:p>
          <a:p>
            <a:pPr marL="342900" lvl="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Calibri" pitchFamily="34" charset="0"/>
              </a:rPr>
              <a:t>Оказание социальной защиты </a:t>
            </a:r>
            <a:r>
              <a:rPr lang="ru-RU" sz="2400" dirty="0">
                <a:latin typeface="Calibri" pitchFamily="34" charset="0"/>
              </a:rPr>
              <a:t>детей из семей в социально опасном положении и в тяжелой жизненной ситуации: многодетных, опекаемых, потерявших кормильца, неполных, </a:t>
            </a:r>
            <a:r>
              <a:rPr lang="ru-RU" sz="2400" dirty="0" smtClean="0">
                <a:latin typeface="Calibri" pitchFamily="34" charset="0"/>
              </a:rPr>
              <a:t>малоимущих</a:t>
            </a:r>
            <a:endParaRPr lang="ru-RU" sz="2400" dirty="0">
              <a:latin typeface="Calibri" pitchFamily="34" charset="0"/>
            </a:endParaRPr>
          </a:p>
          <a:p>
            <a:pPr marL="342900" lvl="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Calibri" pitchFamily="34" charset="0"/>
              </a:rPr>
              <a:t>Патронаж </a:t>
            </a:r>
            <a:r>
              <a:rPr lang="ru-RU" sz="2400" dirty="0">
                <a:latin typeface="Calibri" pitchFamily="34" charset="0"/>
              </a:rPr>
              <a:t>опекаемых и неблагополучных </a:t>
            </a:r>
            <a:r>
              <a:rPr lang="ru-RU" sz="2400" dirty="0" smtClean="0">
                <a:latin typeface="Calibri" pitchFamily="34" charset="0"/>
              </a:rPr>
              <a:t>семей</a:t>
            </a:r>
            <a:endParaRPr lang="ru-RU" sz="2400" dirty="0">
              <a:latin typeface="Calibri" pitchFamily="34" charset="0"/>
            </a:endParaRPr>
          </a:p>
          <a:p>
            <a:pPr marL="342900" lvl="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Calibri" pitchFamily="34" charset="0"/>
              </a:rPr>
              <a:t>Консультация </a:t>
            </a:r>
            <a:r>
              <a:rPr lang="ru-RU" sz="2400" dirty="0">
                <a:latin typeface="Calibri" pitchFamily="34" charset="0"/>
              </a:rPr>
              <a:t>классных руководителей, </a:t>
            </a:r>
            <a:r>
              <a:rPr lang="ru-RU" sz="2400" dirty="0" smtClean="0">
                <a:latin typeface="Calibri" pitchFamily="34" charset="0"/>
              </a:rPr>
              <a:t>выступление </a:t>
            </a:r>
            <a:r>
              <a:rPr lang="ru-RU" sz="2400" dirty="0">
                <a:latin typeface="Calibri" pitchFamily="34" charset="0"/>
              </a:rPr>
              <a:t>на общешкольных и классных родительских собраниях, педсоветах и </a:t>
            </a:r>
            <a:r>
              <a:rPr lang="ru-RU" sz="2400" dirty="0" smtClean="0">
                <a:latin typeface="Calibri" pitchFamily="34" charset="0"/>
              </a:rPr>
              <a:t>совещаниях</a:t>
            </a:r>
            <a:endParaRPr lang="ru-RU" sz="2400" dirty="0">
              <a:latin typeface="Calibri" pitchFamily="34" charset="0"/>
            </a:endParaRPr>
          </a:p>
          <a:p>
            <a:endParaRPr lang="ru-RU" sz="2400" dirty="0">
              <a:latin typeface="Calibri" pitchFamily="34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05" y="0"/>
            <a:ext cx="86999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416" cy="103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9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1127125" y="404813"/>
            <a:ext cx="10514013" cy="5903912"/>
          </a:xfrm>
        </p:spPr>
        <p:txBody>
          <a:bodyPr>
            <a:normAutofit fontScale="97500"/>
          </a:bodyPr>
          <a:lstStyle/>
          <a:p>
            <a:pPr algn="ctr"/>
            <a:r>
              <a:rPr lang="ru-RU" sz="2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Социальный </a:t>
            </a:r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паспорт школы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373179"/>
              </p:ext>
            </p:extLst>
          </p:nvPr>
        </p:nvGraphicFramePr>
        <p:xfrm>
          <a:off x="479376" y="980727"/>
          <a:ext cx="11305258" cy="5191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9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31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831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7514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ОБЩИЕ СВЕДЕНИЯ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Calibri" pitchFamily="34" charset="0"/>
                        </a:rPr>
                        <a:t>КОЛИЧЕСТВО ОБУЧАЮЩИХСЯ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620 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itchFamily="34" charset="0"/>
                        </a:rPr>
                        <a:t>КОЛИЧЕСТВО РОДИТЕЛЕЙ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971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7514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Calibri" pitchFamily="34" charset="0"/>
                        </a:rPr>
                        <a:t>КОЛИЧЕСТВО СЕМЕЙ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569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из </a:t>
                      </a: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них: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количество  семей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процентное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соотношение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7514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Calibri" pitchFamily="34" charset="0"/>
                        </a:rPr>
                        <a:t>ПОЛНЫЕ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392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68,9 %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7514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Calibri" pitchFamily="34" charset="0"/>
                        </a:rPr>
                        <a:t>НЕПОЛНЫЕ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177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31,1 %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2549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Calibri" pitchFamily="34" charset="0"/>
                        </a:rPr>
                        <a:t>ОПЕКАЕМЫЕ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24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4,22 %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7514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Calibri" pitchFamily="34" charset="0"/>
                        </a:rPr>
                        <a:t>МНОГОДЕТНЫЕ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319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56,06 %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7514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Calibri" pitchFamily="34" charset="0"/>
                        </a:rPr>
                        <a:t>МАЛОИМУЩИЕ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188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33, 04%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7514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Calibri" pitchFamily="34" charset="0"/>
                        </a:rPr>
                        <a:t>ДЕТИ-ИНВАЛИДЫ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13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2,28 %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" y="1"/>
            <a:ext cx="732499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248" y="0"/>
            <a:ext cx="750981" cy="90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3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51384" y="404664"/>
            <a:ext cx="11449272" cy="6264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КАТЕГОРИЯ ДЕТЕЙ И СЕМЕЙ,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СОСТОЯЩИХ НА РАЗЛИЧНЫХ ВИДАХ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УЧЕТА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43707455"/>
              </p:ext>
            </p:extLst>
          </p:nvPr>
        </p:nvGraphicFramePr>
        <p:xfrm>
          <a:off x="911424" y="1196752"/>
          <a:ext cx="1072919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585" y="10886"/>
            <a:ext cx="839416" cy="101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416" cy="103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6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27448" y="620688"/>
            <a:ext cx="10225136" cy="568863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Программа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«Линия жизни»</a:t>
            </a:r>
          </a:p>
          <a:p>
            <a:pPr algn="ctr"/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(Программа принята на педагогическом совете № 1 от 31.08.2019г.)</a:t>
            </a:r>
          </a:p>
          <a:p>
            <a:pPr algn="just"/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ЦЕЛЬ: </a:t>
            </a:r>
            <a:r>
              <a:rPr lang="ru-RU" sz="2400" dirty="0">
                <a:latin typeface="Calibri" pitchFamily="34" charset="0"/>
              </a:rPr>
              <a:t>предупреждение употребления </a:t>
            </a:r>
            <a:r>
              <a:rPr lang="ru-RU" sz="2400" dirty="0" err="1">
                <a:latin typeface="Calibri" pitchFamily="34" charset="0"/>
              </a:rPr>
              <a:t>психоактивных</a:t>
            </a:r>
            <a:r>
              <a:rPr lang="ru-RU" sz="2400" dirty="0">
                <a:latin typeface="Calibri" pitchFamily="34" charset="0"/>
              </a:rPr>
              <a:t> веществ детьми и </a:t>
            </a:r>
            <a:r>
              <a:rPr lang="ru-RU" sz="2400" dirty="0" smtClean="0">
                <a:latin typeface="Calibri" pitchFamily="34" charset="0"/>
              </a:rPr>
              <a:t>подростками посредством поиска его ресурсных состояний, обучение жизненно важным навыкам </a:t>
            </a:r>
            <a:r>
              <a:rPr lang="ru-RU" sz="2400" dirty="0">
                <a:latin typeface="Calibri" pitchFamily="34" charset="0"/>
              </a:rPr>
              <a:t>ответственного поведения в пользу своего </a:t>
            </a:r>
            <a:r>
              <a:rPr lang="ru-RU" sz="2400" dirty="0" smtClean="0">
                <a:latin typeface="Calibri" pitchFamily="34" charset="0"/>
              </a:rPr>
              <a:t>здоровья</a:t>
            </a:r>
          </a:p>
          <a:p>
            <a:pPr algn="just"/>
            <a:r>
              <a:rPr lang="ru-RU" sz="2600" b="1" u="sng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ЗАДАЧИ: </a:t>
            </a:r>
            <a:endParaRPr lang="ru-RU" sz="2800" b="1" u="sng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>
                <a:latin typeface="Calibri" pitchFamily="34" charset="0"/>
              </a:rPr>
              <a:t> проводить консультации, оказывать поддержку </a:t>
            </a:r>
            <a:r>
              <a:rPr lang="ru-RU" sz="2400" dirty="0">
                <a:latin typeface="Calibri" pitchFamily="34" charset="0"/>
              </a:rPr>
              <a:t>детям при формировании их </a:t>
            </a:r>
            <a:r>
              <a:rPr lang="ru-RU" sz="2400" dirty="0" smtClean="0">
                <a:latin typeface="Calibri" pitchFamily="34" charset="0"/>
              </a:rPr>
              <a:t>личности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>
                <a:latin typeface="Calibri" pitchFamily="34" charset="0"/>
              </a:rPr>
              <a:t>проводить социально-психологическое исследование личности </a:t>
            </a:r>
            <a:r>
              <a:rPr lang="ru-RU" sz="2400" dirty="0">
                <a:latin typeface="Calibri" pitchFamily="34" charset="0"/>
              </a:rPr>
              <a:t>ребенка и его </a:t>
            </a:r>
            <a:r>
              <a:rPr lang="ru-RU" sz="2400" dirty="0" smtClean="0">
                <a:latin typeface="Calibri" pitchFamily="34" charset="0"/>
              </a:rPr>
              <a:t>окружения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>
                <a:latin typeface="Calibri" pitchFamily="34" charset="0"/>
              </a:rPr>
              <a:t>п</a:t>
            </a:r>
            <a:r>
              <a:rPr lang="ru-RU" sz="2400" dirty="0" smtClean="0">
                <a:latin typeface="Calibri" pitchFamily="34" charset="0"/>
              </a:rPr>
              <a:t>роводить профилактические занятия реабилитация </a:t>
            </a:r>
            <a:r>
              <a:rPr lang="ru-RU" sz="2400" dirty="0">
                <a:latin typeface="Calibri" pitchFamily="34" charset="0"/>
              </a:rPr>
              <a:t>и </a:t>
            </a:r>
            <a:r>
              <a:rPr lang="ru-RU" sz="2400" dirty="0" smtClean="0">
                <a:latin typeface="Calibri" pitchFamily="34" charset="0"/>
              </a:rPr>
              <a:t>коррекции </a:t>
            </a:r>
            <a:r>
              <a:rPr lang="ru-RU" sz="2400" dirty="0">
                <a:latin typeface="Calibri" pitchFamily="34" charset="0"/>
              </a:rPr>
              <a:t>поведения «трудных» </a:t>
            </a:r>
            <a:r>
              <a:rPr lang="ru-RU" sz="2400" dirty="0" smtClean="0">
                <a:latin typeface="Calibri" pitchFamily="34" charset="0"/>
              </a:rPr>
              <a:t>детей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>
                <a:latin typeface="Calibri" pitchFamily="34" charset="0"/>
              </a:rPr>
              <a:t>с</a:t>
            </a:r>
            <a:r>
              <a:rPr lang="ru-RU" sz="2400" dirty="0" smtClean="0">
                <a:latin typeface="Calibri" pitchFamily="34" charset="0"/>
              </a:rPr>
              <a:t>пособствовать формированию </a:t>
            </a:r>
            <a:r>
              <a:rPr lang="ru-RU" sz="2400" dirty="0">
                <a:latin typeface="Calibri" pitchFamily="34" charset="0"/>
              </a:rPr>
              <a:t>благоприятной среды в </a:t>
            </a:r>
            <a:r>
              <a:rPr lang="ru-RU" sz="2400" dirty="0" smtClean="0">
                <a:latin typeface="Calibri" pitchFamily="34" charset="0"/>
              </a:rPr>
              <a:t>школе, адаптации ребенка к окружению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>
                <a:latin typeface="Calibri" pitchFamily="34" charset="0"/>
              </a:rPr>
              <a:t>организовывать встречи с представителями правоохранительных органов и других социальных структур по профилактике </a:t>
            </a:r>
            <a:r>
              <a:rPr lang="ru-RU" sz="2400" dirty="0">
                <a:latin typeface="Calibri" pitchFamily="34" charset="0"/>
              </a:rPr>
              <a:t>детской </a:t>
            </a:r>
            <a:r>
              <a:rPr lang="ru-RU" sz="2400" dirty="0" smtClean="0">
                <a:latin typeface="Calibri" pitchFamily="34" charset="0"/>
              </a:rPr>
              <a:t>преступности, недопустимости </a:t>
            </a:r>
            <a:r>
              <a:rPr lang="ru-RU" sz="2400" dirty="0">
                <a:latin typeface="Calibri" pitchFamily="34" charset="0"/>
              </a:rPr>
              <a:t>нарушения закона </a:t>
            </a:r>
            <a:r>
              <a:rPr lang="ru-RU" sz="2400" dirty="0" smtClean="0">
                <a:latin typeface="Calibri" pitchFamily="34" charset="0"/>
              </a:rPr>
              <a:t>несовершеннолетними</a:t>
            </a:r>
            <a:endParaRPr lang="ru-RU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585" y="0"/>
            <a:ext cx="839416" cy="101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5"/>
            <a:ext cx="839416" cy="103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5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27448" y="620688"/>
            <a:ext cx="10513168" cy="568863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рофилактические мероприятия, направленные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на позитивный пример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</a:rPr>
              <a:t>О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рганизация культурно-досуговых мероприятий в школе «Папа, мама, я – дружная семья».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росветительская 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</a:rPr>
              <a:t>работа 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по конструктивному взаимодействию 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</a:rPr>
              <a:t>с «трудными» 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детьми.</a:t>
            </a:r>
            <a:endParaRPr lang="ru-RU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</a:rPr>
              <a:t>С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еминарные 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социально-психологические встречи по выработке жизнестойких способов поведения у учащихся «Кто, если не ты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».</a:t>
            </a:r>
            <a:endParaRPr lang="ru-RU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</a:rPr>
              <a:t>У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частие 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в акциях «Коробка добра», «Мы вместе», «Здоровое питание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».</a:t>
            </a:r>
            <a:endParaRPr lang="ru-RU" sz="2000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870714"/>
            <a:ext cx="3456383" cy="2529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3870714"/>
            <a:ext cx="3128275" cy="2497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4" t="31798" r="32218" b="13885"/>
          <a:stretch/>
        </p:blipFill>
        <p:spPr bwMode="auto">
          <a:xfrm>
            <a:off x="1199456" y="3854141"/>
            <a:ext cx="2808312" cy="2545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943" y="0"/>
            <a:ext cx="750980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416" cy="103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8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63352" y="404664"/>
            <a:ext cx="11593288" cy="61206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НАПРАВЛЕНИЯ СЕТЕВОЙ РАБОТЫ ЖИГАНСКОЙ ШКОЛЫ С СТОРОННИМИ ОРГАНИЗАЦИЯМИ  </a:t>
            </a:r>
          </a:p>
          <a:p>
            <a:pPr algn="ctr"/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Занятия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с младшими школьниками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по программе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«Азбука безопасности»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овместно с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ОГИБДД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Отделения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МВД России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по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Жиганскому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району</a:t>
            </a:r>
          </a:p>
          <a:p>
            <a:pPr algn="just"/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837684"/>
            <a:ext cx="3456384" cy="2543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6" y="4005064"/>
            <a:ext cx="347302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908720"/>
            <a:ext cx="3384376" cy="2549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995" y="943062"/>
            <a:ext cx="3456384" cy="2481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75" y="0"/>
            <a:ext cx="6953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7"/>
            <a:ext cx="636779" cy="78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94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schemas.openxmlformats.org/package/2006/metadata/core-properties"/>
    <ds:schemaRef ds:uri="http://schemas.microsoft.com/office/2006/documentManagement/types"/>
    <ds:schemaRef ds:uri="a4f35948-e619-41b3-aa29-22878b09cfd2"/>
    <ds:schemaRef ds:uri="http://purl.org/dc/terms/"/>
    <ds:schemaRef ds:uri="http://purl.org/dc/elements/1.1/"/>
    <ds:schemaRef ds:uri="http://purl.org/dc/dcmitype/"/>
    <ds:schemaRef ds:uri="40262f94-9f35-4ac3-9a90-690165a166b7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752</TotalTime>
  <Words>707</Words>
  <Application>Microsoft Office PowerPoint</Application>
  <PresentationFormat>Произвольный</PresentationFormat>
  <Paragraphs>129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– социальный педагог»</dc:title>
  <dc:creator>Туйаара</dc:creator>
  <cp:keywords/>
  <cp:lastModifiedBy>Директор</cp:lastModifiedBy>
  <cp:revision>70</cp:revision>
  <dcterms:created xsi:type="dcterms:W3CDTF">2021-10-19T05:04:53Z</dcterms:created>
  <dcterms:modified xsi:type="dcterms:W3CDTF">2021-10-22T08:39:28Z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