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6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15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F7DEB-CA5E-4A8B-89BA-20193D055479}" type="datetimeFigureOut">
              <a:rPr lang="ru-RU" smtClean="0"/>
              <a:t>11.11.2010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C23BE-A9BB-4A8E-B8AE-4D09383A28E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F7DEB-CA5E-4A8B-89BA-20193D055479}" type="datetimeFigureOut">
              <a:rPr lang="ru-RU" smtClean="0"/>
              <a:t>11.11.2010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C23BE-A9BB-4A8E-B8AE-4D09383A28E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F7DEB-CA5E-4A8B-89BA-20193D055479}" type="datetimeFigureOut">
              <a:rPr lang="ru-RU" smtClean="0"/>
              <a:t>11.11.2010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C23BE-A9BB-4A8E-B8AE-4D09383A28E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F7DEB-CA5E-4A8B-89BA-20193D055479}" type="datetimeFigureOut">
              <a:rPr lang="ru-RU" smtClean="0"/>
              <a:t>11.11.2010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C23BE-A9BB-4A8E-B8AE-4D09383A28E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F7DEB-CA5E-4A8B-89BA-20193D055479}" type="datetimeFigureOut">
              <a:rPr lang="ru-RU" smtClean="0"/>
              <a:t>11.11.2010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C23BE-A9BB-4A8E-B8AE-4D09383A28E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F7DEB-CA5E-4A8B-89BA-20193D055479}" type="datetimeFigureOut">
              <a:rPr lang="ru-RU" smtClean="0"/>
              <a:t>11.11.2010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C23BE-A9BB-4A8E-B8AE-4D09383A28E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F7DEB-CA5E-4A8B-89BA-20193D055479}" type="datetimeFigureOut">
              <a:rPr lang="ru-RU" smtClean="0"/>
              <a:t>11.11.2010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C23BE-A9BB-4A8E-B8AE-4D09383A28E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F7DEB-CA5E-4A8B-89BA-20193D055479}" type="datetimeFigureOut">
              <a:rPr lang="ru-RU" smtClean="0"/>
              <a:t>11.11.2010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C23BE-A9BB-4A8E-B8AE-4D09383A28E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F7DEB-CA5E-4A8B-89BA-20193D055479}" type="datetimeFigureOut">
              <a:rPr lang="ru-RU" smtClean="0"/>
              <a:t>11.11.2010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C23BE-A9BB-4A8E-B8AE-4D09383A28E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F7DEB-CA5E-4A8B-89BA-20193D055479}" type="datetimeFigureOut">
              <a:rPr lang="ru-RU" smtClean="0"/>
              <a:t>11.11.2010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C23BE-A9BB-4A8E-B8AE-4D09383A28E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F7DEB-CA5E-4A8B-89BA-20193D055479}" type="datetimeFigureOut">
              <a:rPr lang="ru-RU" smtClean="0"/>
              <a:t>11.11.2010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C23BE-A9BB-4A8E-B8AE-4D09383A28E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FF7DEB-CA5E-4A8B-89BA-20193D055479}" type="datetimeFigureOut">
              <a:rPr lang="ru-RU" smtClean="0"/>
              <a:t>11.11.2010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DC23BE-A9BB-4A8E-B8AE-4D09383A28EB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ru-RU" sz="7200" b="1">
                <a:solidFill>
                  <a:srgbClr val="C00000"/>
                </a:solidFill>
              </a:rPr>
              <a:t>Тема: Морфемы</a:t>
            </a:r>
            <a:r>
              <a:rPr lang="ru-RU" sz="7200"/>
              <a:t/>
            </a:r>
            <a:br>
              <a:rPr lang="ru-RU" sz="7200"/>
            </a:br>
            <a:endParaRPr lang="ru-RU" sz="720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85720" y="5883612"/>
            <a:ext cx="8572560" cy="45719"/>
          </a:xfrm>
        </p:spPr>
        <p:txBody>
          <a:bodyPr>
            <a:noAutofit/>
          </a:bodyPr>
          <a:lstStyle/>
          <a:p>
            <a:pPr algn="just"/>
            <a:r>
              <a:rPr lang="ru-RU" sz="7200"/>
              <a:t/>
            </a:r>
            <a:br>
              <a:rPr lang="ru-RU" sz="7200"/>
            </a:br>
            <a:r>
              <a:rPr lang="ru-RU" sz="7200"/>
              <a:t/>
            </a:r>
            <a:br>
              <a:rPr lang="ru-RU" sz="7200"/>
            </a:br>
            <a:r>
              <a:rPr lang="ru-RU" sz="720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ru-RU" sz="720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sz="7200"/>
              <a:t/>
            </a:r>
            <a:br>
              <a:rPr lang="ru-RU" sz="7200"/>
            </a:br>
            <a:endParaRPr lang="ru-RU" sz="720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00298" y="6000768"/>
            <a:ext cx="5272102" cy="71438"/>
          </a:xfrm>
        </p:spPr>
        <p:txBody>
          <a:bodyPr>
            <a:normAutofit fontScale="25000" lnSpcReduction="20000"/>
          </a:bodyPr>
          <a:lstStyle/>
          <a:p>
            <a:endParaRPr lang="ru-RU"/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357158" y="0"/>
            <a:ext cx="835824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normalizeH="0" baseline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</a:endParaRPr>
          </a:p>
        </p:txBody>
      </p:sp>
      <p:sp>
        <p:nvSpPr>
          <p:cNvPr id="21505" name="Rectangle 1"/>
          <p:cNvSpPr>
            <a:spLocks noChangeArrowheads="1"/>
          </p:cNvSpPr>
          <p:nvPr/>
        </p:nvSpPr>
        <p:spPr bwMode="auto">
          <a:xfrm>
            <a:off x="357158" y="285728"/>
            <a:ext cx="8286808" cy="5632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4000" b="1" i="1" u="sng" strike="noStrike" cap="none" normalizeH="0" baseline="0" smtClean="0">
                <a:ln>
                  <a:noFill/>
                </a:ln>
                <a:solidFill>
                  <a:srgbClr val="C00000"/>
                </a:solidFill>
                <a:effectLst/>
                <a:latin typeface="Tahoma" pitchFamily="34" charset="0"/>
                <a:ea typeface="Calibri" pitchFamily="34" charset="0"/>
                <a:cs typeface="Tahoma" pitchFamily="34" charset="0"/>
              </a:rPr>
              <a:t>Цепочка </a:t>
            </a:r>
            <a:r>
              <a:rPr kumimoji="0" lang="ru-RU" sz="4000" b="1" i="1" u="sng" strike="noStrike" cap="none" normalizeH="0" baseline="0" smtClean="0">
                <a:ln>
                  <a:noFill/>
                </a:ln>
                <a:solidFill>
                  <a:srgbClr val="C00000"/>
                </a:solidFill>
                <a:effectLst/>
                <a:latin typeface="Tahoma" pitchFamily="34" charset="0"/>
                <a:ea typeface="Calibri" pitchFamily="34" charset="0"/>
                <a:cs typeface="Tahoma" pitchFamily="34" charset="0"/>
              </a:rPr>
              <a:t>Сенквейна </a:t>
            </a:r>
            <a:endParaRPr lang="ru-RU" sz="4000" b="1" i="1" u="sng">
              <a:solidFill>
                <a:srgbClr val="C00000"/>
              </a:solidFill>
              <a:latin typeface="Tahoma" pitchFamily="34" charset="0"/>
              <a:ea typeface="Calibri" pitchFamily="34" charset="0"/>
              <a:cs typeface="Tahoma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ru-RU" sz="4000" b="0" i="0" u="none" strike="noStrike" cap="none" normalizeH="0" baseline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4000" b="0" i="1" u="none" strike="noStrike" cap="none" normalizeH="0" baseline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latin typeface="Tahoma" pitchFamily="34" charset="0"/>
                <a:ea typeface="Calibri" pitchFamily="34" charset="0"/>
                <a:cs typeface="Tahoma" pitchFamily="34" charset="0"/>
              </a:rPr>
              <a:t>Написать 1 существительное, которое относится к теме урока;</a:t>
            </a:r>
            <a:endParaRPr kumimoji="0" lang="ru-RU" sz="4000" b="0" i="0" u="none" strike="noStrike" cap="none" normalizeH="0" baseline="0" smtClean="0">
              <a:ln>
                <a:noFill/>
              </a:ln>
              <a:solidFill>
                <a:schemeClr val="accent6">
                  <a:lumMod val="75000"/>
                </a:schemeClr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4000" b="0" i="1" u="none" strike="noStrike" cap="none" normalizeH="0" baseline="0" smtClean="0">
                <a:ln>
                  <a:noFill/>
                </a:ln>
                <a:solidFill>
                  <a:srgbClr val="00B050"/>
                </a:solidFill>
                <a:effectLst/>
                <a:latin typeface="Tahoma" pitchFamily="34" charset="0"/>
                <a:ea typeface="Calibri" pitchFamily="34" charset="0"/>
                <a:cs typeface="Tahoma" pitchFamily="34" charset="0"/>
              </a:rPr>
              <a:t>Подобрать к нему 2 прилагательных</a:t>
            </a:r>
            <a:r>
              <a:rPr kumimoji="0" lang="ru-RU" sz="4000" b="0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Calibri" pitchFamily="34" charset="0"/>
                <a:cs typeface="Tahoma" pitchFamily="34" charset="0"/>
              </a:rPr>
              <a:t>;</a:t>
            </a:r>
            <a:endParaRPr kumimoji="0" lang="ru-RU" sz="4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4000" b="0" i="1" u="none" strike="noStrike" cap="none" normalizeH="0" baseline="0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Tahoma" pitchFamily="34" charset="0"/>
                <a:ea typeface="Calibri" pitchFamily="34" charset="0"/>
                <a:cs typeface="Tahoma" pitchFamily="34" charset="0"/>
              </a:rPr>
              <a:t>2 </a:t>
            </a:r>
            <a:r>
              <a:rPr kumimoji="0" lang="ru-RU" sz="4000" b="0" i="1" u="none" strike="noStrike" cap="none" normalizeH="0" baseline="0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Tahoma" pitchFamily="34" charset="0"/>
                <a:ea typeface="Calibri" pitchFamily="34" charset="0"/>
                <a:cs typeface="Tahoma" pitchFamily="34" charset="0"/>
              </a:rPr>
              <a:t>глагола</a:t>
            </a:r>
            <a:r>
              <a:rPr kumimoji="0" lang="ru-RU" sz="4000" b="0" i="1" u="none" strike="noStrike" cap="none" normalizeH="0" baseline="0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Tahoma" pitchFamily="34" charset="0"/>
                <a:ea typeface="Calibri" pitchFamily="34" charset="0"/>
                <a:cs typeface="Tahoma" pitchFamily="34" charset="0"/>
              </a:rPr>
              <a:t>;</a:t>
            </a:r>
            <a:endParaRPr kumimoji="0" lang="ru-RU" sz="4000" b="0" i="1" u="none" strike="noStrike" cap="none" normalizeH="0" baseline="0" smtClean="0">
              <a:ln>
                <a:noFill/>
              </a:ln>
              <a:solidFill>
                <a:schemeClr val="accent5">
                  <a:lumMod val="50000"/>
                </a:schemeClr>
              </a:solidFill>
              <a:effectLst/>
              <a:latin typeface="Tahoma" pitchFamily="34" charset="0"/>
              <a:ea typeface="Calibri" pitchFamily="34" charset="0"/>
              <a:cs typeface="Tahoma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ru-RU" sz="4000" b="0" i="1" u="none" strike="noStrike" cap="none" normalizeH="0" baseline="0" smtClean="0">
                <a:ln>
                  <a:noFill/>
                </a:ln>
                <a:solidFill>
                  <a:srgbClr val="00B0F0"/>
                </a:solidFill>
                <a:effectLst/>
                <a:latin typeface="Tahoma" pitchFamily="34" charset="0"/>
                <a:ea typeface="Calibri" pitchFamily="34" charset="0"/>
                <a:cs typeface="Tahoma" pitchFamily="34" charset="0"/>
              </a:rPr>
              <a:t>Из этих слов </a:t>
            </a:r>
            <a:r>
              <a:rPr kumimoji="0" lang="ru-RU" sz="4000" b="0" i="1" u="none" strike="noStrike" cap="none" normalizeH="0" baseline="0" smtClean="0">
                <a:ln>
                  <a:noFill/>
                </a:ln>
                <a:solidFill>
                  <a:srgbClr val="00B0F0"/>
                </a:solidFill>
                <a:effectLst/>
                <a:latin typeface="Tahoma" pitchFamily="34" charset="0"/>
                <a:ea typeface="Calibri" pitchFamily="34" charset="0"/>
                <a:cs typeface="Tahoma" pitchFamily="34" charset="0"/>
              </a:rPr>
              <a:t>составить </a:t>
            </a:r>
            <a:r>
              <a:rPr kumimoji="0" lang="ru-RU" sz="4000" b="0" i="1" u="none" strike="noStrike" cap="none" normalizeH="0" baseline="0" smtClean="0">
                <a:ln>
                  <a:noFill/>
                </a:ln>
                <a:solidFill>
                  <a:srgbClr val="00B0F0"/>
                </a:solidFill>
                <a:effectLst/>
                <a:latin typeface="Tahoma" pitchFamily="34" charset="0"/>
                <a:ea typeface="Calibri" pitchFamily="34" charset="0"/>
                <a:cs typeface="Tahoma" pitchFamily="34" charset="0"/>
              </a:rPr>
              <a:t>предложение.</a:t>
            </a:r>
            <a:r>
              <a:rPr kumimoji="0" lang="ru-RU" sz="4000" b="0" i="0" u="none" strike="noStrike" cap="none" normalizeH="0" baseline="0" smtClean="0">
                <a:ln>
                  <a:noFill/>
                </a:ln>
                <a:solidFill>
                  <a:srgbClr val="00B0F0"/>
                </a:solidFill>
                <a:effectLst/>
                <a:latin typeface="Arial" pitchFamily="34" charset="0"/>
              </a:rPr>
              <a:t> </a:t>
            </a:r>
            <a:endParaRPr kumimoji="0" lang="ru-RU" sz="4000" b="0" i="0" u="none" strike="noStrike" cap="none" normalizeH="0" baseline="0" smtClean="0">
              <a:ln>
                <a:noFill/>
              </a:ln>
              <a:solidFill>
                <a:srgbClr val="00B0F0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85720" y="5883612"/>
            <a:ext cx="8572560" cy="45719"/>
          </a:xfrm>
        </p:spPr>
        <p:txBody>
          <a:bodyPr>
            <a:noAutofit/>
          </a:bodyPr>
          <a:lstStyle/>
          <a:p>
            <a:pPr algn="just"/>
            <a:r>
              <a:rPr lang="ru-RU" sz="7200"/>
              <a:t/>
            </a:r>
            <a:br>
              <a:rPr lang="ru-RU" sz="7200"/>
            </a:br>
            <a:r>
              <a:rPr lang="ru-RU" sz="7200"/>
              <a:t/>
            </a:r>
            <a:br>
              <a:rPr lang="ru-RU" sz="7200"/>
            </a:br>
            <a:r>
              <a:rPr lang="ru-RU" sz="720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ru-RU" sz="720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sz="7200"/>
              <a:t/>
            </a:r>
            <a:br>
              <a:rPr lang="ru-RU" sz="7200"/>
            </a:br>
            <a:endParaRPr lang="ru-RU" sz="720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00298" y="6000768"/>
            <a:ext cx="5272102" cy="71438"/>
          </a:xfrm>
        </p:spPr>
        <p:txBody>
          <a:bodyPr>
            <a:normAutofit fontScale="25000" lnSpcReduction="20000"/>
          </a:bodyPr>
          <a:lstStyle/>
          <a:p>
            <a:endParaRPr lang="ru-RU"/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357158" y="0"/>
            <a:ext cx="835824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normalizeH="0" baseline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ru-RU" sz="7200">
                <a:solidFill>
                  <a:schemeClr val="accent4">
                    <a:lumMod val="75000"/>
                  </a:schemeClr>
                </a:solidFill>
              </a:rPr>
              <a:t>Т</a:t>
            </a:r>
            <a:r>
              <a:rPr lang="ru-RU" sz="7200" smtClean="0">
                <a:solidFill>
                  <a:schemeClr val="accent4">
                    <a:lumMod val="75000"/>
                  </a:schemeClr>
                </a:solidFill>
              </a:rPr>
              <a:t>ри </a:t>
            </a:r>
            <a:r>
              <a:rPr lang="ru-RU" sz="7200">
                <a:solidFill>
                  <a:schemeClr val="accent4">
                    <a:lumMod val="75000"/>
                  </a:schemeClr>
                </a:solidFill>
              </a:rPr>
              <a:t>команды:</a:t>
            </a:r>
            <a:r>
              <a:rPr lang="ru-RU" sz="7200"/>
              <a:t> </a:t>
            </a:r>
            <a:r>
              <a:rPr lang="ru-RU" sz="7200">
                <a:solidFill>
                  <a:srgbClr val="00B050"/>
                </a:solidFill>
              </a:rPr>
              <a:t>«Эрудиты», </a:t>
            </a:r>
            <a:r>
              <a:rPr lang="ru-RU" sz="7200">
                <a:solidFill>
                  <a:srgbClr val="0070C0"/>
                </a:solidFill>
              </a:rPr>
              <a:t>«Всезнайки», </a:t>
            </a:r>
            <a:r>
              <a:rPr lang="ru-RU" sz="7200">
                <a:solidFill>
                  <a:schemeClr val="accent5">
                    <a:lumMod val="75000"/>
                  </a:schemeClr>
                </a:solidFill>
              </a:rPr>
              <a:t>«Знатоки». </a:t>
            </a:r>
            <a:r>
              <a:rPr lang="ru-RU" sz="7200"/>
              <a:t/>
            </a:r>
            <a:br>
              <a:rPr lang="ru-RU" sz="7200"/>
            </a:br>
            <a:endParaRPr lang="ru-RU" sz="720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00298" y="4857760"/>
            <a:ext cx="5272102" cy="781040"/>
          </a:xfrm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642918"/>
            <a:ext cx="9144000" cy="4786345"/>
          </a:xfrm>
        </p:spPr>
        <p:txBody>
          <a:bodyPr>
            <a:noAutofit/>
          </a:bodyPr>
          <a:lstStyle/>
          <a:p>
            <a:r>
              <a:rPr lang="ru-RU" sz="7200"/>
              <a:t/>
            </a:r>
            <a:br>
              <a:rPr lang="ru-RU" sz="7200"/>
            </a:br>
            <a:r>
              <a:rPr lang="ru-RU" sz="7200"/>
              <a:t> </a:t>
            </a:r>
            <a:r>
              <a:rPr lang="ru-RU" sz="7200">
                <a:solidFill>
                  <a:schemeClr val="accent1">
                    <a:lumMod val="50000"/>
                  </a:schemeClr>
                </a:solidFill>
              </a:rPr>
              <a:t>«Любите свой родной язык, берегите его»</a:t>
            </a:r>
            <a:r>
              <a:rPr lang="ru-RU" sz="7200"/>
              <a:t/>
            </a:r>
            <a:br>
              <a:rPr lang="ru-RU" sz="7200"/>
            </a:br>
            <a:endParaRPr lang="ru-RU" sz="720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00298" y="4857760"/>
            <a:ext cx="5272102" cy="781040"/>
          </a:xfrm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3798905"/>
          </a:xfrm>
        </p:spPr>
        <p:txBody>
          <a:bodyPr>
            <a:noAutofit/>
          </a:bodyPr>
          <a:lstStyle/>
          <a:p>
            <a:pPr algn="l"/>
            <a:r>
              <a:rPr lang="ru-RU" sz="4800" i="1">
                <a:solidFill>
                  <a:schemeClr val="accent4">
                    <a:lumMod val="75000"/>
                  </a:schemeClr>
                </a:solidFill>
              </a:rPr>
              <a:t>И хищные звери жилеют своих дитенышей</a:t>
            </a:r>
            <a:r>
              <a:rPr lang="ru-RU" sz="4800" i="1">
                <a:solidFill>
                  <a:schemeClr val="accent4">
                    <a:lumMod val="75000"/>
                  </a:schemeClr>
                </a:solidFill>
              </a:rPr>
              <a:t>. </a:t>
            </a:r>
            <a:r>
              <a:rPr lang="ru-RU" sz="4800"/>
              <a:t/>
            </a:r>
            <a:br>
              <a:rPr lang="ru-RU" sz="4800"/>
            </a:br>
            <a:r>
              <a:rPr lang="ru-RU" sz="4800" i="1">
                <a:solidFill>
                  <a:schemeClr val="accent1">
                    <a:lumMod val="50000"/>
                  </a:schemeClr>
                </a:solidFill>
              </a:rPr>
              <a:t>Пагрузили вещи все и паехали к реке</a:t>
            </a:r>
            <a:r>
              <a:rPr lang="ru-RU" sz="4800" i="1">
                <a:solidFill>
                  <a:schemeClr val="accent1">
                    <a:lumMod val="50000"/>
                  </a:schemeClr>
                </a:solidFill>
              </a:rPr>
              <a:t>. </a:t>
            </a:r>
            <a:r>
              <a:rPr lang="ru-RU" sz="4800"/>
              <a:t/>
            </a:r>
            <a:br>
              <a:rPr lang="ru-RU" sz="4800"/>
            </a:br>
            <a:r>
              <a:rPr lang="ru-RU" sz="4800" i="1">
                <a:solidFill>
                  <a:srgbClr val="00B050"/>
                </a:solidFill>
              </a:rPr>
              <a:t>А наблюдатильные птицы всегда вовремя замечают </a:t>
            </a:r>
            <a:r>
              <a:rPr lang="ru-RU" sz="4800" i="1">
                <a:solidFill>
                  <a:srgbClr val="00B050"/>
                </a:solidFill>
              </a:rPr>
              <a:t>опасность</a:t>
            </a:r>
            <a:r>
              <a:rPr lang="ru-RU" sz="4800" i="1" smtClean="0">
                <a:solidFill>
                  <a:srgbClr val="00B050"/>
                </a:solidFill>
              </a:rPr>
              <a:t>.</a:t>
            </a:r>
            <a:r>
              <a:rPr lang="ru-RU" sz="7200"/>
              <a:t/>
            </a:r>
            <a:br>
              <a:rPr lang="ru-RU" sz="7200"/>
            </a:br>
            <a:r>
              <a:rPr lang="ru-RU" sz="720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ru-RU" sz="7200"/>
              <a:t/>
            </a:r>
            <a:br>
              <a:rPr lang="ru-RU" sz="7200"/>
            </a:br>
            <a:endParaRPr lang="ru-RU" sz="720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00298" y="4857760"/>
            <a:ext cx="5272102" cy="781040"/>
          </a:xfrm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3798905"/>
          </a:xfrm>
        </p:spPr>
        <p:txBody>
          <a:bodyPr>
            <a:noAutofit/>
          </a:bodyPr>
          <a:lstStyle/>
          <a:p>
            <a:pPr algn="l"/>
            <a:r>
              <a:rPr lang="ru-RU" sz="6600" smtClean="0">
                <a:solidFill>
                  <a:srgbClr val="00B050"/>
                </a:solidFill>
              </a:rPr>
              <a:t>Стекл-о</a:t>
            </a:r>
            <a:r>
              <a:rPr lang="ru-RU" sz="6600">
                <a:solidFill>
                  <a:srgbClr val="00B050"/>
                </a:solidFill>
              </a:rPr>
              <a:t>, </a:t>
            </a:r>
            <a:r>
              <a:rPr lang="ru-RU" sz="6600" smtClean="0">
                <a:solidFill>
                  <a:srgbClr val="00B050"/>
                </a:solidFill>
              </a:rPr>
              <a:t>с-тек-л-о </a:t>
            </a:r>
            <a:r>
              <a:rPr lang="ru-RU" sz="6600" smtClean="0"/>
              <a:t/>
            </a:r>
            <a:br>
              <a:rPr lang="ru-RU" sz="6600" smtClean="0"/>
            </a:br>
            <a:r>
              <a:rPr lang="ru-RU" sz="6600" smtClean="0">
                <a:solidFill>
                  <a:schemeClr val="accent6">
                    <a:lumMod val="75000"/>
                  </a:schemeClr>
                </a:solidFill>
              </a:rPr>
              <a:t>осин-ой</a:t>
            </a:r>
            <a:r>
              <a:rPr lang="ru-RU" sz="6600">
                <a:solidFill>
                  <a:schemeClr val="accent6">
                    <a:lumMod val="75000"/>
                  </a:schemeClr>
                </a:solidFill>
              </a:rPr>
              <a:t>, </a:t>
            </a:r>
            <a:r>
              <a:rPr lang="ru-RU" sz="6600" smtClean="0">
                <a:solidFill>
                  <a:schemeClr val="accent6">
                    <a:lumMod val="75000"/>
                  </a:schemeClr>
                </a:solidFill>
              </a:rPr>
              <a:t>ос-ин-ой</a:t>
            </a:r>
            <a:r>
              <a:rPr lang="ru-RU" sz="6600" smtClean="0"/>
              <a:t>, </a:t>
            </a:r>
            <a:r>
              <a:rPr lang="ru-RU" sz="6600" smtClean="0"/>
              <a:t/>
            </a:r>
            <a:br>
              <a:rPr lang="ru-RU" sz="6600" smtClean="0"/>
            </a:br>
            <a:r>
              <a:rPr lang="ru-RU" sz="6600" smtClean="0">
                <a:solidFill>
                  <a:schemeClr val="accent5">
                    <a:lumMod val="75000"/>
                  </a:schemeClr>
                </a:solidFill>
              </a:rPr>
              <a:t>до-пил-и,</a:t>
            </a:r>
            <a:r>
              <a:rPr lang="ru-RU" sz="6600" smtClean="0">
                <a:solidFill>
                  <a:schemeClr val="accent5">
                    <a:lumMod val="75000"/>
                  </a:schemeClr>
                </a:solidFill>
              </a:rPr>
              <a:t> до-пи-л-и </a:t>
            </a:r>
            <a:r>
              <a:rPr lang="ru-RU" sz="7200"/>
              <a:t/>
            </a:r>
            <a:br>
              <a:rPr lang="ru-RU" sz="7200"/>
            </a:br>
            <a:r>
              <a:rPr lang="ru-RU" sz="720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ru-RU" sz="7200"/>
              <a:t/>
            </a:r>
            <a:br>
              <a:rPr lang="ru-RU" sz="7200"/>
            </a:br>
            <a:endParaRPr lang="ru-RU" sz="720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 flipV="1">
            <a:off x="2500298" y="5638800"/>
            <a:ext cx="5272102" cy="361968"/>
          </a:xfrm>
        </p:spPr>
        <p:txBody>
          <a:bodyPr>
            <a:normAutofit fontScale="70000" lnSpcReduction="20000"/>
          </a:bodyPr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85720" y="357166"/>
            <a:ext cx="8858280" cy="5572165"/>
          </a:xfrm>
        </p:spPr>
        <p:txBody>
          <a:bodyPr>
            <a:noAutofit/>
          </a:bodyPr>
          <a:lstStyle/>
          <a:p>
            <a:pPr algn="l"/>
            <a:r>
              <a:rPr lang="ru-RU" sz="660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br>
              <a:rPr lang="ru-RU" sz="6600" smtClean="0">
                <a:solidFill>
                  <a:schemeClr val="accent5">
                    <a:lumMod val="75000"/>
                  </a:schemeClr>
                </a:solidFill>
              </a:rPr>
            </a:br>
            <a:r>
              <a:rPr lang="ru-RU" smtClean="0">
                <a:solidFill>
                  <a:schemeClr val="accent5">
                    <a:lumMod val="75000"/>
                  </a:schemeClr>
                </a:solidFill>
              </a:rPr>
              <a:t>1. </a:t>
            </a:r>
            <a:r>
              <a:rPr lang="ru-RU" smtClean="0">
                <a:solidFill>
                  <a:schemeClr val="accent5">
                    <a:lumMod val="75000"/>
                  </a:schemeClr>
                </a:solidFill>
              </a:rPr>
              <a:t>Это </a:t>
            </a:r>
            <a:r>
              <a:rPr lang="ru-RU">
                <a:solidFill>
                  <a:schemeClr val="accent5">
                    <a:lumMod val="75000"/>
                  </a:schemeClr>
                </a:solidFill>
              </a:rPr>
              <a:t>был </a:t>
            </a:r>
            <a:r>
              <a:rPr lang="ru-RU">
                <a:solidFill>
                  <a:schemeClr val="accent5">
                    <a:lumMod val="75000"/>
                  </a:schemeClr>
                </a:solidFill>
              </a:rPr>
              <a:t>беспокойный </a:t>
            </a:r>
            <a:r>
              <a:rPr lang="ru-RU" smtClean="0">
                <a:solidFill>
                  <a:schemeClr val="accent5">
                    <a:lumMod val="75000"/>
                  </a:schemeClr>
                </a:solidFill>
              </a:rPr>
              <a:t>малыш.</a:t>
            </a:r>
            <a:r>
              <a:rPr lang="ru-RU" sz="7200"/>
              <a:t/>
            </a:r>
            <a:br>
              <a:rPr lang="ru-RU" sz="7200"/>
            </a:br>
            <a:r>
              <a:rPr lang="ru-RU" smtClean="0">
                <a:solidFill>
                  <a:srgbClr val="FF0000"/>
                </a:solidFill>
              </a:rPr>
              <a:t>2.Матросы </a:t>
            </a:r>
            <a:r>
              <a:rPr lang="ru-RU">
                <a:solidFill>
                  <a:srgbClr val="FF0000"/>
                </a:solidFill>
              </a:rPr>
              <a:t>не </a:t>
            </a:r>
            <a:r>
              <a:rPr lang="ru-RU">
                <a:solidFill>
                  <a:srgbClr val="FF0000"/>
                </a:solidFill>
              </a:rPr>
              <a:t>страшатся </a:t>
            </a:r>
            <a:r>
              <a:rPr lang="ru-RU" smtClean="0">
                <a:solidFill>
                  <a:srgbClr val="FF0000"/>
                </a:solidFill>
              </a:rPr>
              <a:t>шторма. </a:t>
            </a:r>
            <a:r>
              <a:rPr lang="ru-RU" sz="7200"/>
              <a:t/>
            </a:r>
            <a:br>
              <a:rPr lang="ru-RU" sz="7200"/>
            </a:br>
            <a:r>
              <a:rPr lang="ru-RU" smtClean="0">
                <a:solidFill>
                  <a:srgbClr val="0070C0"/>
                </a:solidFill>
              </a:rPr>
              <a:t>3.Отважный.</a:t>
            </a:r>
            <a:r>
              <a:rPr lang="ru-RU" sz="7200"/>
              <a:t/>
            </a:r>
            <a:br>
              <a:rPr lang="ru-RU" sz="7200"/>
            </a:br>
            <a:r>
              <a:rPr lang="ru-RU" smtClean="0">
                <a:solidFill>
                  <a:schemeClr val="accent1">
                    <a:lumMod val="50000"/>
                  </a:schemeClr>
                </a:solidFill>
              </a:rPr>
              <a:t>4.Смелый </a:t>
            </a:r>
            <a:r>
              <a:rPr lang="ru-RU">
                <a:solidFill>
                  <a:schemeClr val="accent1">
                    <a:lumMod val="50000"/>
                  </a:schemeClr>
                </a:solidFill>
              </a:rPr>
              <a:t>моряк отправился </a:t>
            </a:r>
            <a:r>
              <a:rPr lang="ru-RU">
                <a:solidFill>
                  <a:schemeClr val="accent1">
                    <a:lumMod val="50000"/>
                  </a:schemeClr>
                </a:solidFill>
              </a:rPr>
              <a:t>в </a:t>
            </a:r>
            <a:r>
              <a:rPr lang="ru-RU" smtClean="0">
                <a:solidFill>
                  <a:schemeClr val="accent1">
                    <a:lumMod val="50000"/>
                  </a:schemeClr>
                </a:solidFill>
              </a:rPr>
              <a:t>путь.</a:t>
            </a:r>
            <a:r>
              <a:rPr lang="ru-RU" sz="720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ru-RU" sz="720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sz="7200"/>
              <a:t/>
            </a:r>
            <a:br>
              <a:rPr lang="ru-RU" sz="7200"/>
            </a:br>
            <a:endParaRPr lang="ru-RU" sz="720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 flipV="1">
            <a:off x="2500298" y="5638800"/>
            <a:ext cx="5272102" cy="361968"/>
          </a:xfrm>
        </p:spPr>
        <p:txBody>
          <a:bodyPr>
            <a:normAutofit fontScale="70000" lnSpcReduction="20000"/>
          </a:bodyPr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85720" y="357166"/>
            <a:ext cx="8572560" cy="5572165"/>
          </a:xfrm>
        </p:spPr>
        <p:txBody>
          <a:bodyPr>
            <a:noAutofit/>
          </a:bodyPr>
          <a:lstStyle/>
          <a:p>
            <a:pPr algn="just"/>
            <a:r>
              <a:rPr lang="ru-RU" sz="660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br>
              <a:rPr lang="ru-RU" sz="6600" smtClean="0">
                <a:solidFill>
                  <a:schemeClr val="accent5">
                    <a:lumMod val="75000"/>
                  </a:schemeClr>
                </a:solidFill>
              </a:rPr>
            </a:br>
            <a:r>
              <a:rPr lang="ru-RU" sz="6600" smtClean="0">
                <a:solidFill>
                  <a:schemeClr val="accent5">
                    <a:lumMod val="75000"/>
                  </a:schemeClr>
                </a:solidFill>
              </a:rPr>
              <a:t/>
            </a:r>
            <a:br>
              <a:rPr lang="ru-RU" sz="6600" smtClean="0">
                <a:solidFill>
                  <a:schemeClr val="accent5">
                    <a:lumMod val="75000"/>
                  </a:schemeClr>
                </a:solidFill>
              </a:rPr>
            </a:br>
            <a:r>
              <a:rPr lang="ru-RU" sz="6600">
                <a:solidFill>
                  <a:schemeClr val="accent5">
                    <a:lumMod val="75000"/>
                  </a:schemeClr>
                </a:solidFill>
              </a:rPr>
              <a:t/>
            </a:r>
            <a:br>
              <a:rPr lang="ru-RU" sz="6600">
                <a:solidFill>
                  <a:schemeClr val="accent5">
                    <a:lumMod val="75000"/>
                  </a:schemeClr>
                </a:solidFill>
              </a:rPr>
            </a:br>
            <a:r>
              <a:rPr lang="ru-RU" sz="7200" b="1" i="1" u="sng" smtClean="0">
                <a:solidFill>
                  <a:srgbClr val="C00000"/>
                </a:solidFill>
              </a:rPr>
              <a:t> </a:t>
            </a:r>
            <a:r>
              <a:rPr lang="ru-RU" sz="3200" b="1" i="1" u="sng">
                <a:solidFill>
                  <a:srgbClr val="C00000"/>
                </a:solidFill>
              </a:rPr>
              <a:t>Корень </a:t>
            </a:r>
            <a:r>
              <a:rPr lang="ru-RU" sz="3200"/>
              <a:t/>
            </a:r>
            <a:br>
              <a:rPr lang="ru-RU" sz="3200"/>
            </a:br>
            <a:r>
              <a:rPr lang="ru-RU" sz="3200" smtClean="0"/>
              <a:t>	</a:t>
            </a:r>
            <a:r>
              <a:rPr lang="ru-RU" sz="3200" i="1" smtClean="0">
                <a:solidFill>
                  <a:srgbClr val="0070C0"/>
                </a:solidFill>
              </a:rPr>
              <a:t>Жил </a:t>
            </a:r>
            <a:r>
              <a:rPr lang="ru-RU" sz="3200" i="1">
                <a:solidFill>
                  <a:srgbClr val="0070C0"/>
                </a:solidFill>
              </a:rPr>
              <a:t>– был корень ДОМ. Нашли его люди и думают: «что с ним сделать?» а корень вдруг чудесным образом заговорил: «А вы посадите меня в землю и водичкой полейте, разрастусь я в большое дерево». Посадили корень ДОМ, он сначала один росток дал, а затем еще и еще. Все ростки на корень похожи, но все разные. </a:t>
            </a:r>
            <a:r>
              <a:rPr lang="ru-RU" sz="3200" i="1"/>
              <a:t>(Допиши сказку, расскажи, какие слова «выросли» из этого корня.)</a:t>
            </a:r>
            <a:r>
              <a:rPr lang="ru-RU" sz="7200"/>
              <a:t/>
            </a:r>
            <a:br>
              <a:rPr lang="ru-RU" sz="7200"/>
            </a:br>
            <a:r>
              <a:rPr lang="ru-RU" sz="720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ru-RU" sz="720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sz="7200"/>
              <a:t/>
            </a:r>
            <a:br>
              <a:rPr lang="ru-RU" sz="7200"/>
            </a:br>
            <a:endParaRPr lang="ru-RU" sz="720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 flipV="1">
            <a:off x="2500298" y="5638800"/>
            <a:ext cx="5272102" cy="361968"/>
          </a:xfrm>
        </p:spPr>
        <p:txBody>
          <a:bodyPr>
            <a:normAutofit fontScale="70000" lnSpcReduction="20000"/>
          </a:bodyPr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85720" y="5883612"/>
            <a:ext cx="8572560" cy="45719"/>
          </a:xfrm>
        </p:spPr>
        <p:txBody>
          <a:bodyPr>
            <a:noAutofit/>
          </a:bodyPr>
          <a:lstStyle/>
          <a:p>
            <a:pPr algn="just"/>
            <a:r>
              <a:rPr lang="ru-RU" sz="3200" b="1" i="1" u="sng" smtClean="0">
                <a:solidFill>
                  <a:srgbClr val="C00000"/>
                </a:solidFill>
              </a:rPr>
              <a:t>Приставка</a:t>
            </a:r>
            <a:r>
              <a:rPr lang="ru-RU" sz="3200" b="1" i="1" u="sng"/>
              <a:t/>
            </a:r>
            <a:br>
              <a:rPr lang="ru-RU" sz="3200" b="1" i="1" u="sng"/>
            </a:br>
            <a:r>
              <a:rPr lang="ru-RU" sz="3200" smtClean="0"/>
              <a:t>	</a:t>
            </a:r>
            <a:r>
              <a:rPr lang="ru-RU" sz="3200" i="1" smtClean="0">
                <a:solidFill>
                  <a:srgbClr val="0070C0"/>
                </a:solidFill>
              </a:rPr>
              <a:t>Шли </a:t>
            </a:r>
            <a:r>
              <a:rPr lang="ru-RU" sz="3200" i="1">
                <a:solidFill>
                  <a:srgbClr val="0070C0"/>
                </a:solidFill>
              </a:rPr>
              <a:t>по свету приставки ДО- и ЗА-. Умели они дела завершать. А у глаголов неопределенной формы работы по строительству дома полно, но закончить ее никак не удается. Что делать? Звать приставки  ДО- и ЗА- . пришли приставки помогать закончить и доделать работу. Глаголы </a:t>
            </a:r>
            <a:r>
              <a:rPr lang="ru-RU" sz="3200" b="1" i="1">
                <a:solidFill>
                  <a:srgbClr val="0070C0"/>
                </a:solidFill>
              </a:rPr>
              <a:t>строить, пилить, рубить, клеить, красить взялись</a:t>
            </a:r>
            <a:r>
              <a:rPr lang="ru-RU" sz="3200" i="1">
                <a:solidFill>
                  <a:srgbClr val="0070C0"/>
                </a:solidFill>
              </a:rPr>
              <a:t> за дело</a:t>
            </a:r>
            <a:r>
              <a:rPr lang="ru-RU" sz="3200" i="1"/>
              <a:t>. ( Допиши, как достроили дом выделенные глаголы и приставки).</a:t>
            </a:r>
            <a:r>
              <a:rPr lang="ru-RU" sz="7200"/>
              <a:t/>
            </a:r>
            <a:br>
              <a:rPr lang="ru-RU" sz="7200"/>
            </a:br>
            <a:r>
              <a:rPr lang="ru-RU" sz="7200"/>
              <a:t/>
            </a:r>
            <a:br>
              <a:rPr lang="ru-RU" sz="7200"/>
            </a:br>
            <a:r>
              <a:rPr lang="ru-RU" sz="720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ru-RU" sz="720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sz="7200"/>
              <a:t/>
            </a:r>
            <a:br>
              <a:rPr lang="ru-RU" sz="7200"/>
            </a:br>
            <a:endParaRPr lang="ru-RU" sz="720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00298" y="6000768"/>
            <a:ext cx="5272102" cy="71438"/>
          </a:xfrm>
        </p:spPr>
        <p:txBody>
          <a:bodyPr>
            <a:normAutofit fontScale="25000" lnSpcReduction="20000"/>
          </a:bodyPr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85720" y="5883612"/>
            <a:ext cx="8572560" cy="45719"/>
          </a:xfrm>
        </p:spPr>
        <p:txBody>
          <a:bodyPr>
            <a:noAutofit/>
          </a:bodyPr>
          <a:lstStyle/>
          <a:p>
            <a:pPr algn="just"/>
            <a:r>
              <a:rPr lang="ru-RU" sz="7200"/>
              <a:t/>
            </a:r>
            <a:br>
              <a:rPr lang="ru-RU" sz="7200"/>
            </a:br>
            <a:r>
              <a:rPr lang="ru-RU" sz="7200"/>
              <a:t/>
            </a:r>
            <a:br>
              <a:rPr lang="ru-RU" sz="7200"/>
            </a:br>
            <a:r>
              <a:rPr lang="ru-RU" sz="720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ru-RU" sz="720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sz="7200"/>
              <a:t/>
            </a:r>
            <a:br>
              <a:rPr lang="ru-RU" sz="7200"/>
            </a:br>
            <a:endParaRPr lang="ru-RU" sz="720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00298" y="6000768"/>
            <a:ext cx="5272102" cy="71438"/>
          </a:xfrm>
        </p:spPr>
        <p:txBody>
          <a:bodyPr>
            <a:normAutofit fontScale="25000" lnSpcReduction="20000"/>
          </a:bodyPr>
          <a:lstStyle/>
          <a:p>
            <a:endParaRPr lang="ru-RU"/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357158" y="0"/>
            <a:ext cx="8358246" cy="60016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1" u="sng" strike="noStrike" cap="none" normalizeH="0" baseline="0" smtClean="0">
                <a:ln>
                  <a:noFill/>
                </a:ln>
                <a:solidFill>
                  <a:srgbClr val="C00000"/>
                </a:solidFill>
                <a:effectLst/>
                <a:latin typeface="Tahoma" pitchFamily="34" charset="0"/>
                <a:ea typeface="Calibri" pitchFamily="34" charset="0"/>
                <a:cs typeface="Tahoma" pitchFamily="34" charset="0"/>
              </a:rPr>
              <a:t>Суффикс </a:t>
            </a:r>
            <a:endParaRPr kumimoji="0" lang="ru-RU" sz="3200" b="0" i="0" u="none" strike="noStrike" cap="none" normalizeH="0" baseline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1" u="none" strike="noStrike" cap="none" normalizeH="0" baseline="0" smtClean="0">
                <a:ln>
                  <a:noFill/>
                </a:ln>
                <a:solidFill>
                  <a:srgbClr val="0070C0"/>
                </a:solidFill>
                <a:effectLst/>
                <a:latin typeface="Tahoma" pitchFamily="34" charset="0"/>
                <a:ea typeface="Calibri" pitchFamily="34" charset="0"/>
                <a:cs typeface="Tahoma" pitchFamily="34" charset="0"/>
              </a:rPr>
              <a:t>Жили да были друзья- суффиксы </a:t>
            </a:r>
            <a:r>
              <a:rPr kumimoji="0" lang="ru-RU" sz="3200" b="0" i="1" u="none" strike="noStrike" cap="none" normalizeH="0" baseline="0" smtClean="0">
                <a:ln>
                  <a:noFill/>
                </a:ln>
                <a:solidFill>
                  <a:srgbClr val="0070C0"/>
                </a:solidFill>
                <a:effectLst/>
                <a:latin typeface="Calibri"/>
                <a:ea typeface="Calibri" pitchFamily="34" charset="0"/>
                <a:cs typeface="Tahoma" pitchFamily="34" charset="0"/>
              </a:rPr>
              <a:t>–</a:t>
            </a:r>
            <a:r>
              <a:rPr kumimoji="0" lang="ru-RU" sz="3200" b="0" i="1" u="none" strike="noStrike" cap="none" normalizeH="0" baseline="0" smtClean="0">
                <a:ln>
                  <a:noFill/>
                </a:ln>
                <a:solidFill>
                  <a:srgbClr val="0070C0"/>
                </a:solidFill>
                <a:effectLst/>
                <a:latin typeface="Tahoma" pitchFamily="34" charset="0"/>
                <a:ea typeface="Calibri" pitchFamily="34" charset="0"/>
                <a:cs typeface="Tahoma" pitchFamily="34" charset="0"/>
              </a:rPr>
              <a:t>ЩИК, -ИСТ, -НИК, и </a:t>
            </a:r>
            <a:r>
              <a:rPr kumimoji="0" lang="ru-RU" sz="3200" b="0" i="1" u="none" strike="noStrike" cap="none" normalizeH="0" baseline="0" smtClean="0">
                <a:ln>
                  <a:noFill/>
                </a:ln>
                <a:solidFill>
                  <a:srgbClr val="0070C0"/>
                </a:solidFill>
                <a:effectLst/>
                <a:latin typeface="Calibri"/>
                <a:ea typeface="Calibri" pitchFamily="34" charset="0"/>
                <a:cs typeface="Tahoma" pitchFamily="34" charset="0"/>
              </a:rPr>
              <a:t>–</a:t>
            </a:r>
            <a:r>
              <a:rPr kumimoji="0" lang="ru-RU" sz="3200" b="0" i="1" u="none" strike="noStrike" cap="none" normalizeH="0" baseline="0" smtClean="0">
                <a:ln>
                  <a:noFill/>
                </a:ln>
                <a:solidFill>
                  <a:srgbClr val="0070C0"/>
                </a:solidFill>
                <a:effectLst/>
                <a:latin typeface="Tahoma" pitchFamily="34" charset="0"/>
                <a:ea typeface="Calibri" pitchFamily="34" charset="0"/>
                <a:cs typeface="Tahoma" pitchFamily="34" charset="0"/>
              </a:rPr>
              <a:t>ТЕЛЬ. К кому ни придут в гости, всех трудиться научат. Сначала познакомился суффикс </a:t>
            </a:r>
            <a:r>
              <a:rPr kumimoji="0" lang="ru-RU" sz="3200" b="0" i="1" u="none" strike="noStrike" cap="none" normalizeH="0" baseline="0" smtClean="0">
                <a:ln>
                  <a:noFill/>
                </a:ln>
                <a:solidFill>
                  <a:srgbClr val="0070C0"/>
                </a:solidFill>
                <a:effectLst/>
                <a:latin typeface="Calibri"/>
                <a:ea typeface="Calibri" pitchFamily="34" charset="0"/>
                <a:cs typeface="Tahoma" pitchFamily="34" charset="0"/>
              </a:rPr>
              <a:t>–</a:t>
            </a:r>
            <a:r>
              <a:rPr kumimoji="0" lang="ru-RU" sz="3200" b="0" i="1" u="none" strike="noStrike" cap="none" normalizeH="0" baseline="0" smtClean="0">
                <a:ln>
                  <a:noFill/>
                </a:ln>
                <a:solidFill>
                  <a:srgbClr val="0070C0"/>
                </a:solidFill>
                <a:effectLst/>
                <a:latin typeface="Tahoma" pitchFamily="34" charset="0"/>
                <a:ea typeface="Calibri" pitchFamily="34" charset="0"/>
                <a:cs typeface="Tahoma" pitchFamily="34" charset="0"/>
              </a:rPr>
              <a:t>ИСТ с гитарой, пианино и баяном. Теперь целый ансамбль заиграл: пианист, гитарист, баянист. А суффиксы </a:t>
            </a:r>
            <a:r>
              <a:rPr kumimoji="0" lang="ru-RU" sz="3200" b="0" i="1" u="none" strike="noStrike" cap="none" normalizeH="0" baseline="0" smtClean="0">
                <a:ln>
                  <a:noFill/>
                </a:ln>
                <a:solidFill>
                  <a:srgbClr val="0070C0"/>
                </a:solidFill>
                <a:effectLst/>
                <a:latin typeface="Calibri"/>
                <a:ea typeface="Calibri" pitchFamily="34" charset="0"/>
                <a:cs typeface="Tahoma" pitchFamily="34" charset="0"/>
              </a:rPr>
              <a:t>–</a:t>
            </a:r>
            <a:r>
              <a:rPr kumimoji="0" lang="ru-RU" sz="3200" b="0" i="1" u="none" strike="noStrike" cap="none" normalizeH="0" baseline="0" smtClean="0">
                <a:ln>
                  <a:noFill/>
                </a:ln>
                <a:solidFill>
                  <a:srgbClr val="0070C0"/>
                </a:solidFill>
                <a:effectLst/>
                <a:latin typeface="Tahoma" pitchFamily="34" charset="0"/>
                <a:ea typeface="Calibri" pitchFamily="34" charset="0"/>
                <a:cs typeface="Tahoma" pitchFamily="34" charset="0"/>
              </a:rPr>
              <a:t> ТЕЛЬ, -НИК, -ЩИК пошли к глаголам </a:t>
            </a:r>
            <a:r>
              <a:rPr kumimoji="0" lang="ru-RU" sz="3200" b="1" i="1" u="none" strike="noStrike" cap="none" normalizeH="0" baseline="0" smtClean="0">
                <a:ln>
                  <a:noFill/>
                </a:ln>
                <a:solidFill>
                  <a:srgbClr val="0070C0"/>
                </a:solidFill>
                <a:effectLst/>
                <a:latin typeface="Tahoma" pitchFamily="34" charset="0"/>
                <a:ea typeface="Calibri" pitchFamily="34" charset="0"/>
                <a:cs typeface="Tahoma" pitchFamily="34" charset="0"/>
              </a:rPr>
              <a:t>строить, учить, охранять</a:t>
            </a:r>
            <a:r>
              <a:rPr kumimoji="0" lang="ru-RU" sz="3200" b="0" i="1" u="none" strike="noStrike" cap="none" normalizeH="0" baseline="0" smtClean="0">
                <a:ln>
                  <a:noFill/>
                </a:ln>
                <a:solidFill>
                  <a:srgbClr val="0070C0"/>
                </a:solidFill>
                <a:effectLst/>
                <a:latin typeface="Tahoma" pitchFamily="34" charset="0"/>
                <a:ea typeface="Calibri" pitchFamily="34" charset="0"/>
                <a:cs typeface="Tahoma" pitchFamily="34" charset="0"/>
              </a:rPr>
              <a:t>, </a:t>
            </a:r>
            <a:r>
              <a:rPr kumimoji="0" lang="ru-RU" sz="3200" b="1" i="1" u="none" strike="noStrike" cap="none" normalizeH="0" baseline="0" smtClean="0">
                <a:ln>
                  <a:noFill/>
                </a:ln>
                <a:solidFill>
                  <a:srgbClr val="0070C0"/>
                </a:solidFill>
                <a:effectLst/>
                <a:latin typeface="Tahoma" pitchFamily="34" charset="0"/>
                <a:ea typeface="Calibri" pitchFamily="34" charset="0"/>
                <a:cs typeface="Tahoma" pitchFamily="34" charset="0"/>
              </a:rPr>
              <a:t>носить. </a:t>
            </a:r>
            <a:r>
              <a:rPr kumimoji="0" lang="ru-RU" sz="3200" b="1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Calibri" pitchFamily="34" charset="0"/>
                <a:cs typeface="Tahoma" pitchFamily="34" charset="0"/>
              </a:rPr>
              <a:t>(</a:t>
            </a:r>
            <a:r>
              <a:rPr kumimoji="0" lang="ru-RU" sz="3200" b="0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Calibri" pitchFamily="34" charset="0"/>
                <a:cs typeface="Tahoma" pitchFamily="34" charset="0"/>
              </a:rPr>
              <a:t>обрати внимание на выделенные слова, подбери к ним подходящие суффиксы и допиши сказку).</a:t>
            </a:r>
            <a:endParaRPr kumimoji="0" lang="ru-RU" sz="3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</TotalTime>
  <Words>145</Words>
  <Application>Microsoft Office PowerPoint</Application>
  <PresentationFormat>Экран (4:3)</PresentationFormat>
  <Paragraphs>19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Тема: Морфемы </vt:lpstr>
      <vt:lpstr>Три команды: «Эрудиты», «Всезнайки», «Знатоки».  </vt:lpstr>
      <vt:lpstr>  «Любите свой родной язык, берегите его» </vt:lpstr>
      <vt:lpstr>И хищные звери жилеют своих дитенышей.  Пагрузили вещи все и паехали к реке.  А наблюдатильные птицы всегда вовремя замечают опасность.   </vt:lpstr>
      <vt:lpstr>Стекл-о, с-тек-л-о  осин-ой, ос-ин-ой,  до-пил-и, до-пи-л-и    </vt:lpstr>
      <vt:lpstr>  1. Это был беспокойный малыш. 2.Матросы не страшатся шторма.  3.Отважный. 4.Смелый моряк отправился в путь.  </vt:lpstr>
      <vt:lpstr>     Корень   Жил – был корень ДОМ. Нашли его люди и думают: «что с ним сделать?» а корень вдруг чудесным образом заговорил: «А вы посадите меня в землю и водичкой полейте, разрастусь я в большое дерево». Посадили корень ДОМ, он сначала один росток дал, а затем еще и еще. Все ростки на корень похожи, но все разные. (Допиши сказку, расскажи, какие слова «выросли» из этого корня.)   </vt:lpstr>
      <vt:lpstr>Приставка  Шли по свету приставки ДО- и ЗА-. Умели они дела завершать. А у глаголов неопределенной формы работы по строительству дома полно, но закончить ее никак не удается. Что делать? Звать приставки  ДО- и ЗА- . пришли приставки помогать закончить и доделать работу. Глаголы строить, пилить, рубить, клеить, красить взялись за дело. ( Допиши, как достроили дом выделенные глаголы и приставки).    </vt:lpstr>
      <vt:lpstr>    </vt:lpstr>
      <vt:lpstr>    </vt:lpstr>
      <vt:lpstr>    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Тема: Морфемы </dc:title>
  <dc:creator>Валентина и Николай</dc:creator>
  <cp:lastModifiedBy>Валентина и Николай</cp:lastModifiedBy>
  <cp:revision>5</cp:revision>
  <dcterms:created xsi:type="dcterms:W3CDTF">2010-11-11T09:46:09Z</dcterms:created>
  <dcterms:modified xsi:type="dcterms:W3CDTF">2010-11-11T10:51:33Z</dcterms:modified>
</cp:coreProperties>
</file>