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2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четверть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уровень воспитанности</c:v>
                </c:pt>
                <c:pt idx="1">
                  <c:v>рост повышения качества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 formatCode="General">
                  <c:v>4.0999999999999996</c:v>
                </c:pt>
                <c:pt idx="1">
                  <c:v>0.28999999999999998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четверть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уровень воспитанности</c:v>
                </c:pt>
                <c:pt idx="1">
                  <c:v>рост повышения качества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 formatCode="General">
                  <c:v>4.5</c:v>
                </c:pt>
                <c:pt idx="1">
                  <c:v>0.5</c:v>
                </c:pt>
              </c:numCache>
            </c:numRef>
          </c:val>
        </c:ser>
        <c:axId val="81167872"/>
        <c:axId val="81169408"/>
        <c:axId val="80753088"/>
      </c:area3DChart>
      <c:catAx>
        <c:axId val="81167872"/>
        <c:scaling>
          <c:orientation val="minMax"/>
        </c:scaling>
        <c:axPos val="b"/>
        <c:tickLblPos val="nextTo"/>
        <c:crossAx val="81169408"/>
        <c:crosses val="autoZero"/>
        <c:auto val="1"/>
        <c:lblAlgn val="ctr"/>
        <c:lblOffset val="100"/>
      </c:catAx>
      <c:valAx>
        <c:axId val="81169408"/>
        <c:scaling>
          <c:orientation val="minMax"/>
        </c:scaling>
        <c:axPos val="l"/>
        <c:majorGridlines/>
        <c:numFmt formatCode="General" sourceLinked="1"/>
        <c:tickLblPos val="nextTo"/>
        <c:crossAx val="81167872"/>
        <c:crosses val="autoZero"/>
        <c:crossBetween val="midCat"/>
      </c:valAx>
      <c:serAx>
        <c:axId val="80753088"/>
        <c:scaling>
          <c:orientation val="minMax"/>
        </c:scaling>
        <c:axPos val="b"/>
        <c:tickLblPos val="nextTo"/>
        <c:crossAx val="81169408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Другие </c:v>
                </c:pt>
                <c:pt idx="1">
                  <c:v>ЦДОД</c:v>
                </c:pt>
                <c:pt idx="2">
                  <c:v>ЖСОШ</c:v>
                </c:pt>
                <c:pt idx="3">
                  <c:v>ДЮСШ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3</c:v>
                </c:pt>
                <c:pt idx="3">
                  <c:v>12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610F408-04FB-4A32-AC32-48C2AF9AAEA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B072894-82BE-4D8D-BDE2-4F9AE3B20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F408-04FB-4A32-AC32-48C2AF9AAEA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894-82BE-4D8D-BDE2-4F9AE3B20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F408-04FB-4A32-AC32-48C2AF9AAEA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894-82BE-4D8D-BDE2-4F9AE3B20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F408-04FB-4A32-AC32-48C2AF9AAEA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894-82BE-4D8D-BDE2-4F9AE3B20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610F408-04FB-4A32-AC32-48C2AF9AAEA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B072894-82BE-4D8D-BDE2-4F9AE3B20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F408-04FB-4A32-AC32-48C2AF9AAEA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894-82BE-4D8D-BDE2-4F9AE3B20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F408-04FB-4A32-AC32-48C2AF9AAEA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894-82BE-4D8D-BDE2-4F9AE3B20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F408-04FB-4A32-AC32-48C2AF9AAEA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894-82BE-4D8D-BDE2-4F9AE3B20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F408-04FB-4A32-AC32-48C2AF9AAEA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894-82BE-4D8D-BDE2-4F9AE3B20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F408-04FB-4A32-AC32-48C2AF9AAEA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894-82BE-4D8D-BDE2-4F9AE3B20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F408-04FB-4A32-AC32-48C2AF9AAEA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2894-82BE-4D8D-BDE2-4F9AE3B20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10F408-04FB-4A32-AC32-48C2AF9AAEA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072894-82BE-4D8D-BDE2-4F9AE3B20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Методическая копилка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Чахова</a:t>
            </a:r>
            <a:r>
              <a:rPr lang="ru-RU" dirty="0" smtClean="0"/>
              <a:t> В.С. Классный руководитель 9 «Б»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Лучшие мероприятия по направлениям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3929090" cy="30670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Коммуникативное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«Давайте знакомиться!» тренинг;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«Нравственность и этика поведения» классный час, опрос, анкетирование;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86314" y="1214422"/>
            <a:ext cx="3686172" cy="50806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IMG-20151230-WA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34" y="1285861"/>
            <a:ext cx="4641110" cy="3071834"/>
          </a:xfrm>
          <a:prstGeom prst="rect">
            <a:avLst/>
          </a:prstGeom>
        </p:spPr>
      </p:pic>
      <p:pic>
        <p:nvPicPr>
          <p:cNvPr id="6" name="Рисунок 5" descr="IMG-20160307-WA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643314"/>
            <a:ext cx="4000528" cy="3000396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643438" y="4500570"/>
            <a:ext cx="3686172" cy="235743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4429132"/>
            <a:ext cx="47863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/>
              <a:t>Результат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дети активно участвуют в праздниках;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Ценят дружбу, хорошие отношения с товарищами.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Здоровьесберегающее</a:t>
            </a:r>
            <a:r>
              <a:rPr lang="ru-RU" dirty="0" smtClean="0"/>
              <a:t> направление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2786082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Мероприятия: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Классные часы: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Никотин – яд!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1428736"/>
            <a:ext cx="3900486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14876" y="1285860"/>
            <a:ext cx="3900486" cy="50806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IMG-20160406-WA0003.jpg"/>
          <p:cNvPicPr>
            <a:picLocks noChangeAspect="1"/>
          </p:cNvPicPr>
          <p:nvPr/>
        </p:nvPicPr>
        <p:blipFill>
          <a:blip r:embed="rId2"/>
          <a:srcRect l="39189" t="17567" r="5067" b="14865"/>
          <a:stretch>
            <a:fillRect/>
          </a:stretch>
        </p:blipFill>
        <p:spPr>
          <a:xfrm>
            <a:off x="1785918" y="3214686"/>
            <a:ext cx="3571900" cy="3247182"/>
          </a:xfrm>
          <a:prstGeom prst="rect">
            <a:avLst/>
          </a:prstGeom>
        </p:spPr>
      </p:pic>
      <p:pic>
        <p:nvPicPr>
          <p:cNvPr id="7" name="Содержимое 3" descr="IMG-20151119-WA0000.jpg"/>
          <p:cNvPicPr>
            <a:picLocks noChangeAspect="1"/>
          </p:cNvPicPr>
          <p:nvPr/>
        </p:nvPicPr>
        <p:blipFill>
          <a:blip r:embed="rId3" cstate="print"/>
          <a:srcRect l="14188" r="35892" b="14726"/>
          <a:stretch>
            <a:fillRect/>
          </a:stretch>
        </p:blipFill>
        <p:spPr>
          <a:xfrm>
            <a:off x="6000760" y="1214422"/>
            <a:ext cx="2672781" cy="3424246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500694" y="4572008"/>
            <a:ext cx="3643306" cy="228599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ru-RU" sz="2600" dirty="0" smtClean="0"/>
              <a:t>Результат</a:t>
            </a:r>
            <a:r>
              <a:rPr lang="ru-RU" sz="2600" dirty="0" smtClean="0"/>
              <a:t>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ru-RU" sz="2600" dirty="0" smtClean="0"/>
              <a:t>Достижения в спортивных соревнованиях</a:t>
            </a:r>
            <a:endParaRPr lang="ru-RU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ru-RU" sz="2600" dirty="0" smtClean="0"/>
              <a:t>За 3 четверть –отсутствие негативных случаев;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Наличие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позитивных отзывов родителей учащихся.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000364" y="1285860"/>
            <a:ext cx="2786082" cy="207170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v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Детский алкоголизм;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v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Эпидемия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спайса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v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смерти к жизни.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Гражданско-патриотическое направление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114668" cy="49377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Классные часы:</a:t>
            </a:r>
          </a:p>
          <a:p>
            <a:r>
              <a:rPr lang="ru-RU" dirty="0" smtClean="0"/>
              <a:t>Праведники народов мира;</a:t>
            </a:r>
          </a:p>
          <a:p>
            <a:r>
              <a:rPr lang="ru-RU" dirty="0" smtClean="0"/>
              <a:t>Освенцим – фабрика смерти;</a:t>
            </a:r>
          </a:p>
          <a:p>
            <a:r>
              <a:rPr lang="ru-RU" dirty="0" smtClean="0"/>
              <a:t>День Суверенитета  Республики Саха.</a:t>
            </a:r>
            <a:endParaRPr lang="ru-RU" dirty="0"/>
          </a:p>
        </p:txBody>
      </p:sp>
      <p:pic>
        <p:nvPicPr>
          <p:cNvPr id="4" name="Рисунок 3" descr="IMG-20160413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571612"/>
            <a:ext cx="5048284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Социокультурное</a:t>
            </a:r>
            <a:r>
              <a:rPr lang="ru-RU" b="1" dirty="0" smtClean="0"/>
              <a:t> и </a:t>
            </a:r>
            <a:r>
              <a:rPr lang="ru-RU" b="1" dirty="0" err="1" smtClean="0"/>
              <a:t>медиакультурное</a:t>
            </a:r>
            <a:r>
              <a:rPr lang="ru-RU" b="1" dirty="0" smtClean="0"/>
              <a:t> направление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178595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Совместное мероприятие с родителями и учащимися «Идеальные дети и идеальные родители»;</a:t>
            </a:r>
            <a:endParaRPr lang="ru-RU" dirty="0"/>
          </a:p>
        </p:txBody>
      </p:sp>
      <p:pic>
        <p:nvPicPr>
          <p:cNvPr id="4" name="Рисунок 3" descr="IMG_20151128_120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643182"/>
            <a:ext cx="4524407" cy="2714644"/>
          </a:xfrm>
          <a:prstGeom prst="rect">
            <a:avLst/>
          </a:prstGeom>
        </p:spPr>
      </p:pic>
      <p:pic>
        <p:nvPicPr>
          <p:cNvPr id="5" name="Рисунок 4" descr="IMG_20151128_121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20" y="2643182"/>
            <a:ext cx="4286280" cy="2571768"/>
          </a:xfrm>
          <a:prstGeom prst="rect">
            <a:avLst/>
          </a:prstGeom>
        </p:spPr>
      </p:pic>
      <p:pic>
        <p:nvPicPr>
          <p:cNvPr id="6" name="Рисунок 5" descr="IMG_20151128_121625.jpg"/>
          <p:cNvPicPr>
            <a:picLocks noChangeAspect="1"/>
          </p:cNvPicPr>
          <p:nvPr/>
        </p:nvPicPr>
        <p:blipFill>
          <a:blip r:embed="rId4" cstate="print"/>
          <a:srcRect t="35677" r="3906" b="-782"/>
          <a:stretch>
            <a:fillRect/>
          </a:stretch>
        </p:blipFill>
        <p:spPr>
          <a:xfrm>
            <a:off x="357158" y="4854244"/>
            <a:ext cx="4929222" cy="2003756"/>
          </a:xfrm>
          <a:prstGeom prst="rect">
            <a:avLst/>
          </a:prstGeom>
        </p:spPr>
      </p:pic>
      <p:pic>
        <p:nvPicPr>
          <p:cNvPr id="7" name="Рисунок 6" descr="IMG_20151128_1222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4814916"/>
            <a:ext cx="3286116" cy="19716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Темы родительских собраний:</a:t>
            </a:r>
          </a:p>
          <a:p>
            <a:r>
              <a:rPr lang="ru-RU" sz="2800" dirty="0" smtClean="0"/>
              <a:t>« Какие нравственные ценности нужны моему ребенку?»;</a:t>
            </a:r>
          </a:p>
          <a:p>
            <a:r>
              <a:rPr lang="ru-RU" sz="2800" dirty="0" smtClean="0"/>
              <a:t>« Идеальные дети»;</a:t>
            </a:r>
          </a:p>
          <a:p>
            <a:r>
              <a:rPr lang="ru-RU" sz="2800" b="1" dirty="0" smtClean="0"/>
              <a:t>«Проблемы нравственности и этики поведения </a:t>
            </a:r>
            <a:endParaRPr lang="ru-RU" sz="2800" dirty="0" smtClean="0"/>
          </a:p>
          <a:p>
            <a:r>
              <a:rPr lang="ru-RU" sz="2800" b="1" dirty="0" smtClean="0"/>
              <a:t>в классном коллективе»;</a:t>
            </a:r>
            <a:endParaRPr lang="ru-RU" sz="2800" dirty="0" smtClean="0"/>
          </a:p>
          <a:p>
            <a:r>
              <a:rPr lang="ru-RU" sz="2800" dirty="0" smtClean="0"/>
              <a:t>« О трудностях учения»;</a:t>
            </a:r>
          </a:p>
          <a:p>
            <a:r>
              <a:rPr lang="ru-RU" sz="2800" dirty="0" smtClean="0"/>
              <a:t>« Черная статистика» суицида»;</a:t>
            </a:r>
          </a:p>
          <a:p>
            <a:r>
              <a:rPr lang="ru-RU" sz="2800" dirty="0" smtClean="0"/>
              <a:t>«Ученье – вот главный труд: ОГЭ»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Результаты работы:</a:t>
            </a:r>
          </a:p>
          <a:p>
            <a:r>
              <a:rPr lang="ru-RU" sz="2800" dirty="0" smtClean="0"/>
              <a:t>Родители учащихся с удовольствием посещают родительские собрания, консультации, сами обращаются за помощью, если возникают сложные ситуации. Посещают родительский лекторий.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общешкольных мероприятиях</a:t>
            </a:r>
            <a:endParaRPr lang="ru-RU" dirty="0"/>
          </a:p>
        </p:txBody>
      </p:sp>
      <p:pic>
        <p:nvPicPr>
          <p:cNvPr id="4" name="Содержимое 3" descr="DSC0185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44281" b="1699"/>
          <a:stretch>
            <a:fillRect/>
          </a:stretch>
        </p:blipFill>
        <p:spPr>
          <a:xfrm>
            <a:off x="1280583" y="1219201"/>
            <a:ext cx="3505731" cy="4638691"/>
          </a:xfrm>
        </p:spPr>
      </p:pic>
      <p:sp>
        <p:nvSpPr>
          <p:cNvPr id="5" name="TextBox 4"/>
          <p:cNvSpPr txBox="1"/>
          <p:nvPr/>
        </p:nvSpPr>
        <p:spPr>
          <a:xfrm>
            <a:off x="5000628" y="2786058"/>
            <a:ext cx="3509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Живая классика 2016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78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69156" y="1219200"/>
            <a:ext cx="7405688" cy="49371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Учитель года 2016</a:t>
            </a:r>
            <a:endParaRPr lang="ru-RU" dirty="0"/>
          </a:p>
        </p:txBody>
      </p:sp>
      <p:pic>
        <p:nvPicPr>
          <p:cNvPr id="4" name="Содержимое 3" descr="IMG_68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69156" y="1219200"/>
            <a:ext cx="7405688" cy="49371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Закрытие года литературы 2015</a:t>
            </a:r>
            <a:endParaRPr lang="ru-RU" dirty="0"/>
          </a:p>
        </p:txBody>
      </p:sp>
      <p:pic>
        <p:nvPicPr>
          <p:cNvPr id="4" name="Содержимое 3" descr="IMG_76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69156" y="1219200"/>
            <a:ext cx="7405688" cy="49371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77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85728"/>
            <a:ext cx="4143405" cy="6215106"/>
          </a:xfrm>
        </p:spPr>
      </p:pic>
      <p:pic>
        <p:nvPicPr>
          <p:cNvPr id="5" name="Рисунок 4" descr="IMG_7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4095763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Принцип моей воспитательной работы с детьми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71678"/>
            <a:ext cx="8229600" cy="408528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не запрещать, а направлять;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не управлять, а соуправлять;</a:t>
            </a:r>
          </a:p>
          <a:p>
            <a:r>
              <a:rPr lang="ru-RU" dirty="0" smtClean="0"/>
              <a:t>не принуждать, а убеждать;</a:t>
            </a:r>
          </a:p>
          <a:p>
            <a:r>
              <a:rPr lang="ru-RU" dirty="0" smtClean="0"/>
              <a:t>не командовать, а организовывать;</a:t>
            </a:r>
          </a:p>
          <a:p>
            <a:r>
              <a:rPr lang="ru-RU" dirty="0" smtClean="0"/>
              <a:t>не ограничивать, а предоставлять свободу выбора…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о себе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9200"/>
            <a:ext cx="8572560" cy="52101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ФИО: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Чахова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Валентина Сергеевна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Место работы: МБОУ «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Жиганская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средняя общеобразовательная школа», учитель русского языка и литературы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Учебное заведение: Саха Государственная педагогическая академия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Образование: высшее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Специальность по диплому: Русский язык и литература, специализация: Мировая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художествнная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культура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Квалификация: Учитель русского языка и литературы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Стаж работы: 15 лет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Квалификационная категория : высшая квалификационная категория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Классы, в которых работаю: 9 «Б», 10 «А» 10 «Б»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Классный руководитель 9 «Б» класса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Адрес регистрации: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с.Жиганск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ул. Ленская, 1б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chakhovavalentina@gmail.com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dirty="0" smtClean="0"/>
              <a:t>Основные принципы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15328" cy="22812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Целью воспитания должно быть создание деятельной личности в лучших идеалах общественной жизни, в идеалах истины, добра и красоты</a:t>
            </a:r>
          </a:p>
          <a:p>
            <a:r>
              <a:rPr lang="ru-RU" dirty="0" smtClean="0"/>
              <a:t>Свою работу классного руководителя я строю исходя из принципов нравственного совершенствования личности.</a:t>
            </a:r>
          </a:p>
          <a:p>
            <a:r>
              <a:rPr lang="ru-RU" dirty="0" smtClean="0"/>
              <a:t>Использую  методики личностного подхода в воспитании.</a:t>
            </a:r>
            <a:endParaRPr lang="ru-RU" dirty="0"/>
          </a:p>
        </p:txBody>
      </p:sp>
      <p:pic>
        <p:nvPicPr>
          <p:cNvPr id="4" name="Рисунок 3" descr="DSC_0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500438"/>
            <a:ext cx="5572164" cy="31329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/>
          <a:lstStyle/>
          <a:p>
            <a:r>
              <a:rPr lang="ru-RU" dirty="0" smtClean="0"/>
              <a:t>Задачи воспитательной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071942"/>
            <a:ext cx="8186766" cy="2786058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 smtClean="0"/>
              <a:t>Развитие познавательного интереса, повышение интеллектуального уровня учащихся;</a:t>
            </a:r>
          </a:p>
          <a:p>
            <a:r>
              <a:rPr lang="ru-RU" sz="2800" dirty="0" smtClean="0"/>
              <a:t>Внедрение новых педагогических технологий /технология </a:t>
            </a:r>
            <a:r>
              <a:rPr lang="ru-RU" sz="2800" dirty="0" err="1" smtClean="0"/>
              <a:t>деятельностного</a:t>
            </a:r>
            <a:r>
              <a:rPr lang="ru-RU" sz="2800" dirty="0" smtClean="0"/>
              <a:t> метода/;</a:t>
            </a:r>
          </a:p>
          <a:p>
            <a:r>
              <a:rPr lang="ru-RU" sz="2800" dirty="0" smtClean="0"/>
              <a:t>Повышение эффективности работы по гражданско-патриотическому и духовно-нравственному воспитанию;</a:t>
            </a:r>
          </a:p>
          <a:p>
            <a:r>
              <a:rPr lang="ru-RU" sz="2800" dirty="0" smtClean="0"/>
              <a:t>Рост инициативы, самостоятельности, чувства ответственности;</a:t>
            </a:r>
          </a:p>
          <a:p>
            <a:r>
              <a:rPr lang="ru-RU" sz="2800" dirty="0" smtClean="0"/>
              <a:t>Создание условий психологического комфорта для воспитания и обучения;</a:t>
            </a:r>
          </a:p>
          <a:p>
            <a:r>
              <a:rPr lang="ru-RU" sz="2800" dirty="0" smtClean="0"/>
              <a:t>Привлечение родителей к учебно-воспитательному процессу школы.</a:t>
            </a:r>
          </a:p>
        </p:txBody>
      </p:sp>
      <p:pic>
        <p:nvPicPr>
          <p:cNvPr id="5" name="Рисунок 4" descr="IMG_20151128_121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857232"/>
            <a:ext cx="5286380" cy="31718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Жизнь человека измеряется тем, что он в ней сделал и почувствовал…/</a:t>
            </a:r>
            <a:r>
              <a:rPr lang="ru-RU" dirty="0" err="1" smtClean="0"/>
              <a:t>С.Смайлс</a:t>
            </a:r>
            <a:r>
              <a:rPr lang="ru-RU" dirty="0" smtClean="0"/>
              <a:t>/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9058" y="1219200"/>
            <a:ext cx="5000660" cy="1995486"/>
          </a:xfrm>
        </p:spPr>
        <p:txBody>
          <a:bodyPr>
            <a:normAutofit/>
          </a:bodyPr>
          <a:lstStyle/>
          <a:p>
            <a:r>
              <a:rPr lang="ru-RU" dirty="0" smtClean="0"/>
              <a:t>За время работы в МБОУ «ЖСОШ»  я готовлюсь к третьему выпуску.</a:t>
            </a:r>
          </a:p>
          <a:p>
            <a:r>
              <a:rPr lang="ru-RU" dirty="0" smtClean="0"/>
              <a:t> Мною выпущено 32 ученика.</a:t>
            </a:r>
          </a:p>
        </p:txBody>
      </p:sp>
      <p:pic>
        <p:nvPicPr>
          <p:cNvPr id="5" name="Рисунок 4" descr="виньетка 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322756"/>
            <a:ext cx="5000660" cy="3535244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3950"/>
            <a:ext cx="3919397" cy="5544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педагогических наблюдений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219200"/>
          <a:ext cx="4429124" cy="535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IMG-20160115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428736"/>
            <a:ext cx="4500594" cy="3375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4942" y="492919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 хорошистов</a:t>
            </a:r>
          </a:p>
          <a:p>
            <a:r>
              <a:rPr lang="ru-RU" dirty="0" smtClean="0"/>
              <a:t>1 отличник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Занятость учащихся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900486" cy="633394"/>
          </a:xfrm>
        </p:spPr>
        <p:txBody>
          <a:bodyPr/>
          <a:lstStyle/>
          <a:p>
            <a:r>
              <a:rPr lang="ru-RU" dirty="0" smtClean="0"/>
              <a:t>Наши достижения: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1142984"/>
            <a:ext cx="43577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Конкурс по географии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Вопросита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 место Мальцева Александра;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Олимпиада по обществознанию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 место Матвеева Елена;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Грамота активистам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ДОО «Юность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якутии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Ушакову Диме, Коваль Ире,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Кангаласову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Жене;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Конкурс «Читающая леди» 1 место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Шамаева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Миллена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643438" y="1214422"/>
            <a:ext cx="4114800" cy="493776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Олимпиада по русскому языку </a:t>
            </a:r>
            <a:endParaRPr lang="ru-RU" dirty="0" smtClean="0"/>
          </a:p>
          <a:p>
            <a:r>
              <a:rPr lang="ru-RU" dirty="0" smtClean="0"/>
              <a:t>1 место Степанова Алина,</a:t>
            </a:r>
          </a:p>
          <a:p>
            <a:r>
              <a:rPr lang="ru-RU" dirty="0" smtClean="0"/>
              <a:t>2 место </a:t>
            </a:r>
            <a:r>
              <a:rPr lang="ru-RU" dirty="0" err="1" smtClean="0"/>
              <a:t>Чахов</a:t>
            </a:r>
            <a:r>
              <a:rPr lang="ru-RU" dirty="0" smtClean="0"/>
              <a:t> Вадим,</a:t>
            </a:r>
          </a:p>
          <a:p>
            <a:r>
              <a:rPr lang="ru-RU" dirty="0" smtClean="0"/>
              <a:t>3 место Иванова Настя;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«Русский медвежонок»</a:t>
            </a:r>
          </a:p>
          <a:p>
            <a:r>
              <a:rPr lang="ru-RU" dirty="0" smtClean="0"/>
              <a:t>1 место Степанова Алина,</a:t>
            </a:r>
          </a:p>
          <a:p>
            <a:r>
              <a:rPr lang="ru-RU" dirty="0" smtClean="0"/>
              <a:t>2 место </a:t>
            </a:r>
            <a:r>
              <a:rPr lang="ru-RU" dirty="0" err="1" smtClean="0"/>
              <a:t>Камбарбаева</a:t>
            </a:r>
            <a:r>
              <a:rPr lang="ru-RU" dirty="0" smtClean="0"/>
              <a:t> </a:t>
            </a:r>
            <a:r>
              <a:rPr lang="ru-RU" dirty="0" err="1" smtClean="0"/>
              <a:t>Алсу</a:t>
            </a:r>
            <a:r>
              <a:rPr lang="ru-RU" dirty="0" smtClean="0"/>
              <a:t>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Дипломанты 2 степени НПК </a:t>
            </a:r>
          </a:p>
          <a:p>
            <a:r>
              <a:rPr lang="ru-RU" dirty="0" smtClean="0"/>
              <a:t>имени Ларионова г. Казань </a:t>
            </a:r>
            <a:r>
              <a:rPr lang="ru-RU" dirty="0" err="1" smtClean="0"/>
              <a:t>Чахов</a:t>
            </a:r>
            <a:r>
              <a:rPr lang="ru-RU" dirty="0" smtClean="0"/>
              <a:t> Вадим,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Сивцев</a:t>
            </a:r>
            <a:r>
              <a:rPr lang="ru-RU" dirty="0" smtClean="0"/>
              <a:t> Тимур,</a:t>
            </a:r>
          </a:p>
          <a:p>
            <a:r>
              <a:rPr lang="ru-RU" dirty="0" smtClean="0"/>
              <a:t>И многое, многое другое ;))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612</Words>
  <Application>Microsoft Office PowerPoint</Application>
  <PresentationFormat>Экран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Начальная</vt:lpstr>
      <vt:lpstr>Методическая копилка</vt:lpstr>
      <vt:lpstr>Принцип моей воспитательной работы с детьми: </vt:lpstr>
      <vt:lpstr>Немного о себе</vt:lpstr>
      <vt:lpstr>Основные принципы работы</vt:lpstr>
      <vt:lpstr>Задачи воспитательной работы</vt:lpstr>
      <vt:lpstr>Жизнь человека измеряется тем, что он в ней сделал и почувствовал…/С.Смайлс/</vt:lpstr>
      <vt:lpstr>Результаты педагогических наблюдений</vt:lpstr>
      <vt:lpstr>Занятость учащихся</vt:lpstr>
      <vt:lpstr>Наши достижения:</vt:lpstr>
      <vt:lpstr>Лучшие мероприятия по направлениям</vt:lpstr>
      <vt:lpstr>Здоровьесберегающее направление</vt:lpstr>
      <vt:lpstr>Гражданско-патриотическое направление</vt:lpstr>
      <vt:lpstr>Социокультурное и медиакультурное направление</vt:lpstr>
      <vt:lpstr>Работа с родителями</vt:lpstr>
      <vt:lpstr>Участие в общешкольных мероприятиях</vt:lpstr>
      <vt:lpstr>Слайд 16</vt:lpstr>
      <vt:lpstr>Учитель года 2016</vt:lpstr>
      <vt:lpstr>Закрытие года литературы 2015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копилка</dc:title>
  <dc:creator>Валентина</dc:creator>
  <cp:lastModifiedBy>Валентина</cp:lastModifiedBy>
  <cp:revision>26</cp:revision>
  <dcterms:created xsi:type="dcterms:W3CDTF">2016-04-19T09:34:42Z</dcterms:created>
  <dcterms:modified xsi:type="dcterms:W3CDTF">2016-04-22T07:20:06Z</dcterms:modified>
</cp:coreProperties>
</file>