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70" r:id="rId4"/>
    <p:sldId id="268" r:id="rId5"/>
    <p:sldId id="269" r:id="rId6"/>
    <p:sldId id="303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C3D2-9F07-40C0-8D1B-D95A460D799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9D6E-4784-488F-BB55-472826C9E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08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2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8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68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38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1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5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5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1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45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16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8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7D0E-E0E7-4380-8FCE-D0E1F95255FC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C6C3-C42A-4625-8A24-FCDEDDFBB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60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669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дуального образования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8796070"/>
              </p:ext>
            </p:extLst>
          </p:nvPr>
        </p:nvGraphicFramePr>
        <p:xfrm>
          <a:off x="268720" y="1124744"/>
          <a:ext cx="8623760" cy="5084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923"/>
                <a:gridCol w="2774221"/>
                <a:gridCol w="1368152"/>
                <a:gridCol w="1440160"/>
                <a:gridCol w="1512168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2013-14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2014-15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2015-16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2016-17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Слесарь-сантехник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Мастер общестроительных работ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Портной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Мастер мебельного и столярного производства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Обработчик рыбы и морепродуктов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Социальный работник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5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35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3528392" cy="42473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88900" dist="38100" dir="177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Саха </a:t>
            </a:r>
            <a:r>
              <a:rPr lang="ru-RU" sz="1000" b="1" dirty="0" err="1"/>
              <a:t>Республикатын</a:t>
            </a:r>
            <a:r>
              <a:rPr lang="ru-RU" sz="1000" b="1" dirty="0"/>
              <a:t> уерэ5ин </a:t>
            </a:r>
            <a:r>
              <a:rPr lang="ru-RU" sz="1000" b="1" dirty="0" err="1"/>
              <a:t>Министерствота</a:t>
            </a:r>
            <a:endParaRPr lang="ru-RU" sz="1000" dirty="0"/>
          </a:p>
          <a:p>
            <a:pPr algn="ctr"/>
            <a:r>
              <a:rPr lang="ru-RU" sz="1000" b="1" dirty="0"/>
              <a:t>Министерство образования Республики Саха (Якутия)</a:t>
            </a:r>
            <a:endParaRPr lang="ru-RU" sz="1000" dirty="0"/>
          </a:p>
          <a:p>
            <a:pPr algn="ctr"/>
            <a:r>
              <a:rPr lang="ru-RU" sz="1000" b="1" dirty="0"/>
              <a:t>Муниципальное управление образования </a:t>
            </a:r>
            <a:r>
              <a:rPr lang="ru-RU" sz="1000" b="1" dirty="0" err="1"/>
              <a:t>Жиганского</a:t>
            </a:r>
            <a:r>
              <a:rPr lang="ru-RU" sz="1000" b="1" dirty="0"/>
              <a:t> </a:t>
            </a:r>
            <a:endParaRPr lang="ru-RU" sz="1000" dirty="0"/>
          </a:p>
          <a:p>
            <a:pPr algn="ctr"/>
            <a:r>
              <a:rPr lang="ru-RU" sz="1000" b="1" dirty="0"/>
              <a:t>национального эвенкийского района</a:t>
            </a:r>
            <a:endParaRPr lang="ru-RU" sz="1000" dirty="0"/>
          </a:p>
          <a:p>
            <a:pPr algn="ctr"/>
            <a:r>
              <a:rPr lang="ru-RU" sz="1000" b="1" dirty="0"/>
              <a:t>Муниципальное бюджетное общеобразовательное учреждение</a:t>
            </a:r>
            <a:endParaRPr lang="ru-RU" sz="1000" dirty="0"/>
          </a:p>
          <a:p>
            <a:pPr algn="ctr"/>
            <a:r>
              <a:rPr lang="ru-RU" sz="1000" b="1" dirty="0"/>
              <a:t>«</a:t>
            </a:r>
            <a:r>
              <a:rPr lang="ru-RU" sz="1000" b="1" dirty="0" err="1"/>
              <a:t>Жиганская</a:t>
            </a:r>
            <a:r>
              <a:rPr lang="ru-RU" sz="1000" b="1" dirty="0"/>
              <a:t> средняя общеобразовательная школа»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b="1" dirty="0" smtClean="0"/>
          </a:p>
          <a:p>
            <a:endParaRPr lang="ru-RU" sz="1000" b="1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pPr algn="ctr"/>
            <a:r>
              <a:rPr lang="ru-RU" sz="1000" b="1" dirty="0" smtClean="0"/>
              <a:t>Программа</a:t>
            </a:r>
            <a:endParaRPr lang="ru-RU" sz="1000" dirty="0"/>
          </a:p>
          <a:p>
            <a:pPr algn="ctr"/>
            <a:r>
              <a:rPr lang="ru-RU" sz="1000" b="1" dirty="0"/>
              <a:t>«Агрошкола как форма интеграции школы, </a:t>
            </a:r>
            <a:endParaRPr lang="ru-RU" sz="1000" dirty="0"/>
          </a:p>
          <a:p>
            <a:pPr algn="ctr"/>
            <a:r>
              <a:rPr lang="ru-RU" sz="1000" b="1" dirty="0"/>
              <a:t>учреждений, бизнеса и социума»</a:t>
            </a:r>
            <a:endParaRPr lang="ru-RU" sz="1000" dirty="0"/>
          </a:p>
          <a:p>
            <a:pPr algn="ctr"/>
            <a:r>
              <a:rPr lang="ru-RU" sz="1000" b="1" dirty="0"/>
              <a:t>  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pPr algn="ctr"/>
            <a:r>
              <a:rPr lang="ru-RU" sz="1000" b="1" dirty="0" err="1"/>
              <a:t>Жиганск</a:t>
            </a:r>
            <a:r>
              <a:rPr lang="ru-RU" sz="1000" b="1" dirty="0"/>
              <a:t> - 2015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476086"/>
            <a:ext cx="374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В ноябре 2015 года школа разработала Программу «Агрошкола </a:t>
            </a:r>
            <a:r>
              <a:rPr lang="ru-RU" sz="1900" b="1" dirty="0">
                <a:solidFill>
                  <a:srgbClr val="0070C0"/>
                </a:solidFill>
              </a:rPr>
              <a:t>как форма интеграции школы, </a:t>
            </a:r>
          </a:p>
          <a:p>
            <a:pPr algn="ctr"/>
            <a:r>
              <a:rPr lang="ru-RU" sz="1900" b="1" dirty="0">
                <a:solidFill>
                  <a:srgbClr val="0070C0"/>
                </a:solidFill>
              </a:rPr>
              <a:t>учреждений, бизнеса и социума</a:t>
            </a:r>
            <a:r>
              <a:rPr lang="ru-RU" sz="1900" b="1" dirty="0" smtClean="0">
                <a:solidFill>
                  <a:srgbClr val="0070C0"/>
                </a:solidFill>
              </a:rPr>
              <a:t>» под руководством научного руководителя -  доктора сельскохозяйственных наук, академиком РАЕ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Степановым К. М.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Проект рассчитан на работу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в 2015-2019 гг.  </a:t>
            </a:r>
            <a:endParaRPr lang="ru-RU" sz="19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431303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Программы по работе агротехнологического направления заключается во всестороннем развитии учащихся и подготовке выпускников к жизни в семье, обществе, формировании высокого уровня правовой культуры, воспитания толерантности, развития способности к самореализации и созидательной деятельности, поддержке мотивации учения, объединения сети образования и культуры в единый комплекс, соответствующий современной идеологии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639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Список педагогов, </a:t>
            </a:r>
            <a:r>
              <a:rPr lang="ru-RU" sz="1800" b="1" dirty="0" smtClean="0">
                <a:solidFill>
                  <a:srgbClr val="0070C0"/>
                </a:solidFill>
              </a:rPr>
              <a:t>имеющих проекты  по </a:t>
            </a:r>
            <a:r>
              <a:rPr lang="ru-RU" sz="1800" b="1" dirty="0">
                <a:solidFill>
                  <a:srgbClr val="0070C0"/>
                </a:solidFill>
              </a:rPr>
              <a:t>агротехнологическому направлению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460432" cy="6192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1. Васильева </a:t>
            </a:r>
            <a:r>
              <a:rPr lang="ru-RU" sz="3800" b="1" dirty="0">
                <a:solidFill>
                  <a:srgbClr val="C00000"/>
                </a:solidFill>
              </a:rPr>
              <a:t>А.П. «Традиционные эвенкийские напевы»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2. Владимирова </a:t>
            </a:r>
            <a:r>
              <a:rPr lang="ru-RU" sz="3800" b="1" dirty="0">
                <a:solidFill>
                  <a:srgbClr val="C00000"/>
                </a:solidFill>
              </a:rPr>
              <a:t>Н.Н. «Зимний сад в условиях Заполярья»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3. </a:t>
            </a:r>
            <a:r>
              <a:rPr lang="ru-RU" sz="3800" b="1" dirty="0" err="1" smtClean="0">
                <a:solidFill>
                  <a:srgbClr val="C00000"/>
                </a:solidFill>
              </a:rPr>
              <a:t>Голунова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rgbClr val="C00000"/>
                </a:solidFill>
              </a:rPr>
              <a:t>Т.В. «Наш школьный сад», «Огород круглый год»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4. Дунаева </a:t>
            </a:r>
            <a:r>
              <a:rPr lang="ru-RU" sz="3800" b="1" dirty="0">
                <a:solidFill>
                  <a:srgbClr val="C00000"/>
                </a:solidFill>
              </a:rPr>
              <a:t>Е.В. «Арктика – это мы» 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5. Иванов </a:t>
            </a:r>
            <a:r>
              <a:rPr lang="ru-RU" sz="3800" b="1" dirty="0">
                <a:solidFill>
                  <a:srgbClr val="C00000"/>
                </a:solidFill>
              </a:rPr>
              <a:t>А.В. «</a:t>
            </a:r>
            <a:r>
              <a:rPr lang="ru-RU" sz="3800" b="1" dirty="0" smtClean="0">
                <a:solidFill>
                  <a:srgbClr val="C00000"/>
                </a:solidFill>
              </a:rPr>
              <a:t>Робототехника»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6. Иванова </a:t>
            </a:r>
            <a:r>
              <a:rPr lang="ru-RU" sz="3800" b="1" dirty="0">
                <a:solidFill>
                  <a:srgbClr val="C00000"/>
                </a:solidFill>
              </a:rPr>
              <a:t>И.К. «</a:t>
            </a:r>
            <a:r>
              <a:rPr lang="ru-RU" sz="3800" b="1" dirty="0" err="1">
                <a:solidFill>
                  <a:srgbClr val="C00000"/>
                </a:solidFill>
              </a:rPr>
              <a:t>Оллочи</a:t>
            </a:r>
            <a:r>
              <a:rPr lang="ru-RU" sz="3800" b="1" dirty="0">
                <a:solidFill>
                  <a:srgbClr val="C00000"/>
                </a:solidFill>
              </a:rPr>
              <a:t> </a:t>
            </a:r>
            <a:r>
              <a:rPr lang="ru-RU" sz="3800" b="1" dirty="0" err="1">
                <a:solidFill>
                  <a:srgbClr val="C00000"/>
                </a:solidFill>
              </a:rPr>
              <a:t>хавална</a:t>
            </a:r>
            <a:r>
              <a:rPr lang="ru-RU" sz="3800" b="1" dirty="0">
                <a:solidFill>
                  <a:srgbClr val="C00000"/>
                </a:solidFill>
              </a:rPr>
              <a:t>» (Рыбная продукция)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7. Игнатьева </a:t>
            </a:r>
            <a:r>
              <a:rPr lang="ru-RU" sz="3800" b="1" dirty="0">
                <a:solidFill>
                  <a:srgbClr val="C00000"/>
                </a:solidFill>
              </a:rPr>
              <a:t>З.В. «Украшения и поделки из рыбьих костей»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8. </a:t>
            </a:r>
            <a:r>
              <a:rPr lang="ru-RU" sz="3800" b="1" dirty="0" err="1" smtClean="0">
                <a:solidFill>
                  <a:srgbClr val="C00000"/>
                </a:solidFill>
              </a:rPr>
              <a:t>Ильинов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rgbClr val="C00000"/>
                </a:solidFill>
              </a:rPr>
              <a:t>Е.Г. «Резьба  по  кости и рогу»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9. Кириллина </a:t>
            </a:r>
            <a:r>
              <a:rPr lang="ru-RU" sz="3800" b="1" dirty="0">
                <a:solidFill>
                  <a:srgbClr val="C00000"/>
                </a:solidFill>
              </a:rPr>
              <a:t>Х.И. «Эвенкийский орнамент»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10. Корякина </a:t>
            </a:r>
            <a:r>
              <a:rPr lang="ru-RU" sz="3800" b="1" dirty="0">
                <a:solidFill>
                  <a:srgbClr val="C00000"/>
                </a:solidFill>
              </a:rPr>
              <a:t>К.В. «Выращивание и реализация комнатных фиалок»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11. Корякина </a:t>
            </a:r>
            <a:r>
              <a:rPr lang="ru-RU" sz="3800" b="1" dirty="0">
                <a:solidFill>
                  <a:srgbClr val="C00000"/>
                </a:solidFill>
              </a:rPr>
              <a:t>Н.И. «Традиционные блюда из рыбы эвенков </a:t>
            </a:r>
            <a:r>
              <a:rPr lang="ru-RU" sz="3800" b="1" dirty="0" err="1">
                <a:solidFill>
                  <a:srgbClr val="C00000"/>
                </a:solidFill>
              </a:rPr>
              <a:t>Жиганского</a:t>
            </a:r>
            <a:r>
              <a:rPr lang="ru-RU" sz="3800" b="1" dirty="0">
                <a:solidFill>
                  <a:srgbClr val="C00000"/>
                </a:solidFill>
              </a:rPr>
              <a:t> района»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12. </a:t>
            </a:r>
            <a:r>
              <a:rPr lang="ru-RU" sz="3800" b="1" dirty="0" err="1" smtClean="0">
                <a:solidFill>
                  <a:srgbClr val="C00000"/>
                </a:solidFill>
              </a:rPr>
              <a:t>Матаркина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rgbClr val="C00000"/>
                </a:solidFill>
              </a:rPr>
              <a:t>С.С. </a:t>
            </a:r>
            <a:r>
              <a:rPr lang="ru-RU" sz="3800" b="1" dirty="0" smtClean="0">
                <a:solidFill>
                  <a:srgbClr val="C00000"/>
                </a:solidFill>
              </a:rPr>
              <a:t>«Дизайн </a:t>
            </a:r>
            <a:r>
              <a:rPr lang="ru-RU" sz="3800" b="1" dirty="0">
                <a:solidFill>
                  <a:srgbClr val="C00000"/>
                </a:solidFill>
              </a:rPr>
              <a:t>одежды из рыбной кожи «</a:t>
            </a:r>
            <a:r>
              <a:rPr lang="ru-RU" sz="3800" b="1" dirty="0" err="1">
                <a:solidFill>
                  <a:srgbClr val="C00000"/>
                </a:solidFill>
              </a:rPr>
              <a:t>Гудей</a:t>
            </a:r>
            <a:r>
              <a:rPr lang="ru-RU" sz="3800" b="1" dirty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13. Матвеева </a:t>
            </a:r>
            <a:r>
              <a:rPr lang="ru-RU" sz="3800" b="1" dirty="0">
                <a:solidFill>
                  <a:srgbClr val="C00000"/>
                </a:solidFill>
              </a:rPr>
              <a:t>С.А., 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rgbClr val="C00000"/>
                </a:solidFill>
              </a:rPr>
              <a:t>Корякина А.В. «Юный корреспондент» 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14. Михайлова </a:t>
            </a:r>
            <a:r>
              <a:rPr lang="ru-RU" sz="3800" b="1" dirty="0">
                <a:solidFill>
                  <a:srgbClr val="C00000"/>
                </a:solidFill>
              </a:rPr>
              <a:t>Л.Н. «Практическое применение полезных свойств </a:t>
            </a:r>
            <a:r>
              <a:rPr lang="ru-RU" sz="3800" b="1" dirty="0" smtClean="0">
                <a:solidFill>
                  <a:srgbClr val="C00000"/>
                </a:solidFill>
              </a:rPr>
              <a:t>герани»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15. Николаева </a:t>
            </a:r>
            <a:r>
              <a:rPr lang="ru-RU" sz="3800" b="1" dirty="0">
                <a:solidFill>
                  <a:srgbClr val="C00000"/>
                </a:solidFill>
              </a:rPr>
              <a:t>М.В. «Пришкольный тепличный </a:t>
            </a:r>
            <a:r>
              <a:rPr lang="ru-RU" sz="3800" b="1" dirty="0" smtClean="0">
                <a:solidFill>
                  <a:srgbClr val="C00000"/>
                </a:solidFill>
              </a:rPr>
              <a:t>участок»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16. Сивцева </a:t>
            </a:r>
            <a:r>
              <a:rPr lang="ru-RU" sz="3800" b="1" dirty="0">
                <a:solidFill>
                  <a:srgbClr val="C00000"/>
                </a:solidFill>
              </a:rPr>
              <a:t>С.Н.  «</a:t>
            </a:r>
            <a:r>
              <a:rPr lang="ru-RU" sz="3800" b="1" dirty="0" err="1">
                <a:solidFill>
                  <a:srgbClr val="C00000"/>
                </a:solidFill>
              </a:rPr>
              <a:t>Хомус</a:t>
            </a:r>
            <a:r>
              <a:rPr lang="ru-RU" sz="3800" b="1" dirty="0">
                <a:solidFill>
                  <a:srgbClr val="C00000"/>
                </a:solidFill>
              </a:rPr>
              <a:t> </a:t>
            </a:r>
            <a:r>
              <a:rPr lang="ru-RU" sz="3800" b="1" dirty="0" err="1">
                <a:solidFill>
                  <a:srgbClr val="C00000"/>
                </a:solidFill>
              </a:rPr>
              <a:t>абылана</a:t>
            </a:r>
            <a:r>
              <a:rPr lang="ru-RU" sz="3800" b="1" dirty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17. Соловьева </a:t>
            </a:r>
            <a:r>
              <a:rPr lang="ru-RU" sz="3800" b="1" dirty="0">
                <a:solidFill>
                  <a:srgbClr val="C00000"/>
                </a:solidFill>
              </a:rPr>
              <a:t>Г.И.  «Поделки из кожи и меха»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18. </a:t>
            </a:r>
            <a:r>
              <a:rPr lang="ru-RU" sz="3800" b="1" dirty="0" err="1" smtClean="0">
                <a:solidFill>
                  <a:srgbClr val="C00000"/>
                </a:solidFill>
              </a:rPr>
              <a:t>Сыроватская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rgbClr val="C00000"/>
                </a:solidFill>
              </a:rPr>
              <a:t>Л.Н. «Комнатные растения – создание зеленого уголка»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19. </a:t>
            </a:r>
            <a:r>
              <a:rPr lang="ru-RU" sz="3800" b="1" dirty="0" err="1" smtClean="0">
                <a:solidFill>
                  <a:srgbClr val="C00000"/>
                </a:solidFill>
              </a:rPr>
              <a:t>Харбаева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>
                <a:solidFill>
                  <a:srgbClr val="C00000"/>
                </a:solidFill>
              </a:rPr>
              <a:t>М.В. «Юный овощевод»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20. Шадрин </a:t>
            </a:r>
            <a:r>
              <a:rPr lang="ru-RU" sz="3800" b="1" dirty="0">
                <a:solidFill>
                  <a:srgbClr val="C00000"/>
                </a:solidFill>
              </a:rPr>
              <a:t>А.А. «</a:t>
            </a:r>
            <a:r>
              <a:rPr lang="ru-RU" sz="3800" b="1" dirty="0" err="1">
                <a:solidFill>
                  <a:srgbClr val="C00000"/>
                </a:solidFill>
              </a:rPr>
              <a:t>Иргивун</a:t>
            </a:r>
            <a:r>
              <a:rPr lang="ru-RU" sz="3800" b="1" dirty="0">
                <a:solidFill>
                  <a:srgbClr val="C00000"/>
                </a:solidFill>
              </a:rPr>
              <a:t> </a:t>
            </a:r>
            <a:r>
              <a:rPr lang="ru-RU" sz="3800" b="1" dirty="0" err="1">
                <a:solidFill>
                  <a:srgbClr val="C00000"/>
                </a:solidFill>
              </a:rPr>
              <a:t>омолгиду</a:t>
            </a:r>
            <a:r>
              <a:rPr lang="ru-RU" sz="3800" b="1" dirty="0">
                <a:solidFill>
                  <a:srgbClr val="C00000"/>
                </a:solidFill>
              </a:rPr>
              <a:t>» ( «</a:t>
            </a:r>
            <a:r>
              <a:rPr lang="ru-RU" sz="3800" b="1" dirty="0" err="1">
                <a:solidFill>
                  <a:srgbClr val="C00000"/>
                </a:solidFill>
              </a:rPr>
              <a:t>Уол</a:t>
            </a:r>
            <a:r>
              <a:rPr lang="ru-RU" sz="3800" b="1" dirty="0">
                <a:solidFill>
                  <a:srgbClr val="C00000"/>
                </a:solidFill>
              </a:rPr>
              <a:t> о5ону </a:t>
            </a:r>
            <a:r>
              <a:rPr lang="ru-RU" sz="3800" b="1" dirty="0" err="1">
                <a:solidFill>
                  <a:srgbClr val="C00000"/>
                </a:solidFill>
              </a:rPr>
              <a:t>балыктыырга</a:t>
            </a:r>
            <a:r>
              <a:rPr lang="ru-RU" sz="3800" b="1" dirty="0">
                <a:solidFill>
                  <a:srgbClr val="C00000"/>
                </a:solidFill>
              </a:rPr>
              <a:t> </a:t>
            </a:r>
            <a:r>
              <a:rPr lang="ru-RU" sz="3800" b="1" dirty="0" err="1">
                <a:solidFill>
                  <a:srgbClr val="C00000"/>
                </a:solidFill>
              </a:rPr>
              <a:t>уерэтии</a:t>
            </a:r>
            <a:r>
              <a:rPr lang="ru-RU" sz="3800" b="1" dirty="0" smtClean="0">
                <a:solidFill>
                  <a:srgbClr val="C00000"/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21. Шадрина </a:t>
            </a:r>
            <a:r>
              <a:rPr lang="ru-RU" sz="3800" b="1" dirty="0">
                <a:solidFill>
                  <a:srgbClr val="C00000"/>
                </a:solidFill>
              </a:rPr>
              <a:t>А.Н. «</a:t>
            </a:r>
            <a:r>
              <a:rPr lang="ru-RU" sz="3800" b="1" dirty="0" err="1">
                <a:solidFill>
                  <a:srgbClr val="C00000"/>
                </a:solidFill>
              </a:rPr>
              <a:t>Долборды</a:t>
            </a:r>
            <a:r>
              <a:rPr lang="ru-RU" sz="3800" b="1" dirty="0">
                <a:solidFill>
                  <a:srgbClr val="C00000"/>
                </a:solidFill>
              </a:rPr>
              <a:t> </a:t>
            </a:r>
            <a:r>
              <a:rPr lang="ru-RU" sz="3800" b="1" dirty="0" err="1">
                <a:solidFill>
                  <a:srgbClr val="C00000"/>
                </a:solidFill>
              </a:rPr>
              <a:t>Кунакар</a:t>
            </a:r>
            <a:r>
              <a:rPr lang="ru-RU" sz="3800" b="1" dirty="0">
                <a:solidFill>
                  <a:srgbClr val="C00000"/>
                </a:solidFill>
              </a:rPr>
              <a:t>» (Дети </a:t>
            </a:r>
            <a:r>
              <a:rPr lang="ru-RU" sz="3800" b="1" dirty="0" smtClean="0">
                <a:solidFill>
                  <a:srgbClr val="C00000"/>
                </a:solidFill>
              </a:rPr>
              <a:t>Севера)</a:t>
            </a:r>
          </a:p>
        </p:txBody>
      </p:sp>
    </p:spTree>
    <p:extLst>
      <p:ext uri="{BB962C8B-B14F-4D97-AF65-F5344CB8AC3E}">
        <p14:creationId xmlns="" xmlns:p14="http://schemas.microsoft.com/office/powerpoint/2010/main" val="113642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15284" y="2363823"/>
            <a:ext cx="2684834" cy="2031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Кванториум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3766" y="535021"/>
            <a:ext cx="1991381" cy="142996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Телеквантум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13428" y="683512"/>
            <a:ext cx="2247638" cy="15499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Космоквантум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6722538" y="2698703"/>
            <a:ext cx="2177622" cy="154634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Акваквантум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3180874" y="5432238"/>
            <a:ext cx="2684834" cy="124346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Роботоквантум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467544" y="4723500"/>
            <a:ext cx="2209436" cy="141375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Айквантум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315478" y="2530175"/>
            <a:ext cx="1900844" cy="163749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Смиквантум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1400" y="112880"/>
            <a:ext cx="2063783" cy="14240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Биоквантум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6209804" y="4835767"/>
            <a:ext cx="2318124" cy="139945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Автоквантум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 rot="19307747">
            <a:off x="5624012" y="2011935"/>
            <a:ext cx="817123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905416" y="3191444"/>
            <a:ext cx="817123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006421">
            <a:off x="5351604" y="4374852"/>
            <a:ext cx="1321161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010955" y="4751762"/>
            <a:ext cx="893492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427408">
            <a:off x="2398318" y="4414558"/>
            <a:ext cx="99087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219503" y="3095738"/>
            <a:ext cx="86500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2833154">
            <a:off x="2500918" y="1851495"/>
            <a:ext cx="99087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4149988" y="1784941"/>
            <a:ext cx="724435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0962" y="535021"/>
            <a:ext cx="1991381" cy="142996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Телеквантум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290624" y="683512"/>
            <a:ext cx="2247638" cy="15499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Космоквантум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6699734" y="2698703"/>
            <a:ext cx="2177622" cy="154634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Акваквантум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6" name="Овал 25"/>
          <p:cNvSpPr/>
          <p:nvPr/>
        </p:nvSpPr>
        <p:spPr>
          <a:xfrm>
            <a:off x="292675" y="2530175"/>
            <a:ext cx="1900844" cy="163749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Смиквантум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468596" y="112880"/>
            <a:ext cx="2063783" cy="14240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Биоквантум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8" name="Стрелка вправо 27"/>
          <p:cNvSpPr/>
          <p:nvPr/>
        </p:nvSpPr>
        <p:spPr>
          <a:xfrm rot="19307747">
            <a:off x="5601208" y="2011935"/>
            <a:ext cx="817123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882612" y="3191444"/>
            <a:ext cx="817123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2196700" y="3095738"/>
            <a:ext cx="86500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2833154">
            <a:off x="2478114" y="1851495"/>
            <a:ext cx="99087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6200000">
            <a:off x="4127184" y="1784941"/>
            <a:ext cx="724435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82089" y="2363822"/>
            <a:ext cx="2738418" cy="2031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solidFill>
                  <a:schemeClr val="bg1"/>
                </a:solidFill>
              </a:rPr>
              <a:t>Кванториум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3006421">
            <a:off x="5371993" y="4374851"/>
            <a:ext cx="1321161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4031344" y="4751761"/>
            <a:ext cx="893492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8427408">
            <a:off x="2418707" y="4414557"/>
            <a:ext cx="99087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71351" y="535020"/>
            <a:ext cx="2222402" cy="142996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Телеквантум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313977" y="683511"/>
            <a:ext cx="2563379" cy="15499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Космоквантум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9" name="Овал 38"/>
          <p:cNvSpPr/>
          <p:nvPr/>
        </p:nvSpPr>
        <p:spPr>
          <a:xfrm>
            <a:off x="6720122" y="2698702"/>
            <a:ext cx="2244365" cy="154634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Акваквантум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0" name="Овал 39"/>
          <p:cNvSpPr/>
          <p:nvPr/>
        </p:nvSpPr>
        <p:spPr>
          <a:xfrm>
            <a:off x="0" y="2530174"/>
            <a:ext cx="2213907" cy="163749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Смиквантум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57509" y="95958"/>
            <a:ext cx="2266619" cy="14240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Биоквантум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2" name="Стрелка вправо 41"/>
          <p:cNvSpPr/>
          <p:nvPr/>
        </p:nvSpPr>
        <p:spPr>
          <a:xfrm rot="19307747">
            <a:off x="5621597" y="2011934"/>
            <a:ext cx="817123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903001" y="3191443"/>
            <a:ext cx="817123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2217088" y="3095737"/>
            <a:ext cx="86500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2833154">
            <a:off x="2498503" y="1851494"/>
            <a:ext cx="990871" cy="376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4147573" y="1784940"/>
            <a:ext cx="724435" cy="28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0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6750075"/>
              </p:ext>
            </p:extLst>
          </p:nvPr>
        </p:nvGraphicFramePr>
        <p:xfrm>
          <a:off x="467544" y="476672"/>
          <a:ext cx="8352928" cy="575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33"/>
                <a:gridCol w="1916304"/>
                <a:gridCol w="5889291"/>
              </a:tblGrid>
              <a:tr h="3966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Направления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ФИО учителей </a:t>
                      </a:r>
                      <a:endParaRPr lang="ru-RU" sz="2000" dirty="0"/>
                    </a:p>
                  </a:txBody>
                  <a:tcPr/>
                </a:tc>
              </a:tr>
              <a:tr h="111552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1.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Биоквантум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Николаева М.В., 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Сыроватская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Л.Н.,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Харбаева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М.В. Владимирова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Н.Н, </a:t>
                      </a:r>
                      <a:r>
                        <a:rPr lang="ru-RU" sz="2000" b="1" baseline="0" dirty="0" err="1" smtClean="0">
                          <a:solidFill>
                            <a:srgbClr val="7030A0"/>
                          </a:solidFill>
                        </a:rPr>
                        <a:t>Голунова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Т.В., Корякина К.В., Михайлова Л.Н.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2.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Космоквантум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Дунаева Е.В.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Автоквантум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98681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4.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Акваквантум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Иванова И.К.,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Шадрин А.А.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64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5.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Роботоквантум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Иванов А.В.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64915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6.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Айквантум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Васильева А.П., </a:t>
                      </a:r>
                      <a:r>
                        <a:rPr lang="ru-RU" sz="2000" b="1" baseline="0" dirty="0" err="1" smtClean="0">
                          <a:solidFill>
                            <a:srgbClr val="7030A0"/>
                          </a:solidFill>
                        </a:rPr>
                        <a:t>Матаркина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С.С., Сивцева С.Н.,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Кириллина Х.И.,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Игнатьева З.В.,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Ильинов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Е.Г.,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Корякина Н.И.,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Соловьева Г.И.,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Шадрина А.Н.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7.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СМИквантум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Корякина А.В., Матвеева С.А.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283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45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682752" cy="536145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0070C0"/>
                </a:solidFill>
              </a:rPr>
              <a:t>29 июня – 1 июля 2016 г. в </a:t>
            </a:r>
            <a:r>
              <a:rPr lang="ru-RU" sz="1800" b="1" dirty="0" err="1">
                <a:solidFill>
                  <a:srgbClr val="0070C0"/>
                </a:solidFill>
              </a:rPr>
              <a:t>Педярмарке</a:t>
            </a:r>
            <a:r>
              <a:rPr lang="ru-RU" sz="1800" b="1" dirty="0">
                <a:solidFill>
                  <a:srgbClr val="0070C0"/>
                </a:solidFill>
              </a:rPr>
              <a:t> «Сельская школа. Образовательная марка» в с. </a:t>
            </a:r>
            <a:r>
              <a:rPr lang="ru-RU" sz="1800" b="1" dirty="0" err="1">
                <a:solidFill>
                  <a:srgbClr val="0070C0"/>
                </a:solidFill>
              </a:rPr>
              <a:t>Черкех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>
                <a:solidFill>
                  <a:srgbClr val="0070C0"/>
                </a:solidFill>
              </a:rPr>
              <a:t>Таттинского</a:t>
            </a:r>
            <a:r>
              <a:rPr lang="ru-RU" sz="1800" b="1" dirty="0">
                <a:solidFill>
                  <a:srgbClr val="0070C0"/>
                </a:solidFill>
              </a:rPr>
              <a:t> улуса представлен проект «Агрошкола как форма сотрудничества школы и социума», проект представила Михайлова Л.Н., ЗД по УМР.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>
              <a:solidFill>
                <a:srgbClr val="0070C0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Проект </a:t>
            </a:r>
            <a:r>
              <a:rPr lang="ru-RU" sz="1800" b="1" dirty="0">
                <a:solidFill>
                  <a:srgbClr val="0070C0"/>
                </a:solidFill>
              </a:rPr>
              <a:t>признан победителем и награжден в сумме 10.000 рублей.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Представили </a:t>
            </a:r>
            <a:r>
              <a:rPr lang="ru-RU" sz="1800" b="1" dirty="0">
                <a:solidFill>
                  <a:srgbClr val="0070C0"/>
                </a:solidFill>
              </a:rPr>
              <a:t>свои проекты Васильева А.П. «Эвенкийские народные музыкальные инструменты», Ефимова С.И. «</a:t>
            </a:r>
            <a:r>
              <a:rPr lang="ru-RU" sz="1800" b="1" dirty="0" err="1">
                <a:solidFill>
                  <a:srgbClr val="0070C0"/>
                </a:solidFill>
              </a:rPr>
              <a:t>Вермикультура</a:t>
            </a:r>
            <a:r>
              <a:rPr lang="ru-RU" sz="1800" b="1" dirty="0">
                <a:solidFill>
                  <a:srgbClr val="0070C0"/>
                </a:solidFill>
              </a:rPr>
              <a:t>, в условиях Заполярья».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4" b="1678"/>
          <a:stretch/>
        </p:blipFill>
        <p:spPr bwMode="auto">
          <a:xfrm rot="5400000">
            <a:off x="3559886" y="1264764"/>
            <a:ext cx="5832649" cy="39684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44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16-18 августа 2016 г. под эгидой ЮНЕСКО впервые прошло интересное событие – Ленский образовательный </a:t>
            </a:r>
            <a:r>
              <a:rPr lang="ru-RU" sz="2000" b="1" dirty="0" smtClean="0">
                <a:solidFill>
                  <a:srgbClr val="C00000"/>
                </a:solidFill>
              </a:rPr>
              <a:t>форум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«Открытая школа: человек – институт образования»</a:t>
            </a:r>
          </a:p>
        </p:txBody>
      </p:sp>
      <p:pic>
        <p:nvPicPr>
          <p:cNvPr id="1026" name="Picture 2" descr="C:\Users\Завуч3\Desktop\АГРО 2016-17\ФОТО\август.выставка\IMG_20160816_133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4325" y="1937469"/>
            <a:ext cx="5256584" cy="4207198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88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Завуч3\Desktop\АГРО 2016-17\ФОТО\август.выставка\IMG-20160816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312368" cy="536145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уч3\Desktop\АГРО 2016-17\ФОТО\август.выставка\IMG-20160816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240360" cy="5400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093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Завуч3\Desktop\АГРО 2016-17\ФОТО\август.выставка\IMG-20160816-WA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258816" cy="295232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уч3\Desktop\АГРО 2016-17\ФОТО\август.выставка\IMG-20160816-WA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14" y="1124744"/>
            <a:ext cx="3492450" cy="51125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617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635</Words>
  <Application>Microsoft Office PowerPoint</Application>
  <PresentationFormat>Экран (4:3)</PresentationFormat>
  <Paragraphs>146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Список педагогов, имеющих проекты  по агротехнологическому направлению</vt:lpstr>
      <vt:lpstr>Слайд 4</vt:lpstr>
      <vt:lpstr>Слайд 5</vt:lpstr>
      <vt:lpstr>Слайд 6</vt:lpstr>
      <vt:lpstr>16-18 августа 2016 г. под эгидой ЮНЕСКО впервые прошло интересное событие – Ленский образовательный форум  «Открытая школа: человек – институт образования»</vt:lpstr>
      <vt:lpstr>Слайд 8</vt:lpstr>
      <vt:lpstr>Слайд 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Завуч3</dc:creator>
  <cp:lastModifiedBy>Кабинет 10</cp:lastModifiedBy>
  <cp:revision>84</cp:revision>
  <dcterms:created xsi:type="dcterms:W3CDTF">2015-11-19T10:07:58Z</dcterms:created>
  <dcterms:modified xsi:type="dcterms:W3CDTF">2016-12-04T07:33:12Z</dcterms:modified>
</cp:coreProperties>
</file>